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54"/>
  </p:notesMasterIdLst>
  <p:handoutMasterIdLst>
    <p:handoutMasterId r:id="rId55"/>
  </p:handoutMasterIdLst>
  <p:sldIdLst>
    <p:sldId id="330" r:id="rId2"/>
    <p:sldId id="326" r:id="rId3"/>
    <p:sldId id="327" r:id="rId4"/>
    <p:sldId id="328" r:id="rId5"/>
    <p:sldId id="329" r:id="rId6"/>
    <p:sldId id="332" r:id="rId7"/>
    <p:sldId id="256" r:id="rId8"/>
    <p:sldId id="301" r:id="rId9"/>
    <p:sldId id="300" r:id="rId10"/>
    <p:sldId id="285" r:id="rId11"/>
    <p:sldId id="286" r:id="rId12"/>
    <p:sldId id="287" r:id="rId13"/>
    <p:sldId id="288" r:id="rId14"/>
    <p:sldId id="298" r:id="rId15"/>
    <p:sldId id="281" r:id="rId16"/>
    <p:sldId id="282" r:id="rId17"/>
    <p:sldId id="338" r:id="rId18"/>
    <p:sldId id="279" r:id="rId19"/>
    <p:sldId id="337" r:id="rId20"/>
    <p:sldId id="280" r:id="rId21"/>
    <p:sldId id="283" r:id="rId22"/>
    <p:sldId id="296" r:id="rId23"/>
    <p:sldId id="258" r:id="rId24"/>
    <p:sldId id="290" r:id="rId25"/>
    <p:sldId id="302" r:id="rId26"/>
    <p:sldId id="278" r:id="rId27"/>
    <p:sldId id="291" r:id="rId28"/>
    <p:sldId id="303" r:id="rId29"/>
    <p:sldId id="335" r:id="rId30"/>
    <p:sldId id="336" r:id="rId31"/>
    <p:sldId id="339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24" r:id="rId46"/>
    <p:sldId id="341" r:id="rId47"/>
    <p:sldId id="325" r:id="rId48"/>
    <p:sldId id="342" r:id="rId49"/>
    <p:sldId id="321" r:id="rId50"/>
    <p:sldId id="322" r:id="rId51"/>
    <p:sldId id="318" r:id="rId52"/>
    <p:sldId id="33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91" autoAdjust="0"/>
    <p:restoredTop sz="95887" autoAdjust="0"/>
  </p:normalViewPr>
  <p:slideViewPr>
    <p:cSldViewPr>
      <p:cViewPr varScale="1">
        <p:scale>
          <a:sx n="78" d="100"/>
          <a:sy n="78" d="100"/>
        </p:scale>
        <p:origin x="-13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1368C-649A-2743-83DE-16FE2E1EB2EF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ED680-992B-B54E-988C-D10941202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508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5E1CF-0C9B-4D39-A6A5-D55D49981461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71F2B-AEA1-4071-9D93-26CD88F8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282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4213"/>
            <a:ext cx="4573588" cy="34305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959" y="4287423"/>
            <a:ext cx="6300082" cy="411855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</a:rPr>
              <a:t>This chart is to make a point: Scaling up (more powerful computers with power CPUs) is not the answer to all problems since disk latency is the main issue.  Scaling out (cluster of computers) is a better approach.</a:t>
            </a:r>
          </a:p>
        </p:txBody>
      </p:sp>
    </p:spTree>
    <p:extLst>
      <p:ext uri="{BB962C8B-B14F-4D97-AF65-F5344CB8AC3E}">
        <p14:creationId xmlns:p14="http://schemas.microsoft.com/office/powerpoint/2010/main" val="60579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4213"/>
            <a:ext cx="4573588" cy="3430587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959" y="4287423"/>
            <a:ext cx="6300082" cy="411855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7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6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465" y="4343713"/>
            <a:ext cx="6662101" cy="26471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50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Enabling applications to exploit data locality – via </a:t>
            </a:r>
            <a:r>
              <a:rPr lang="en-US" dirty="0" err="1" smtClean="0"/>
              <a:t>hdfs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to get block locations, and subsequently schedule computation where there data resides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1F2B-AEA1-4071-9D93-26CD88F8D8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0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smtClean="0"/>
              <a:t>Few very large files vs. many small files</a:t>
            </a:r>
          </a:p>
          <a:p>
            <a:pPr lvl="2"/>
            <a:r>
              <a:rPr lang="en-US" dirty="0" smtClean="0"/>
              <a:t>Sequential vs. random accesses </a:t>
            </a:r>
          </a:p>
          <a:p>
            <a:r>
              <a:rPr lang="en-US" dirty="0" smtClean="0"/>
              <a:t>Both these points can come in highlights</a:t>
            </a:r>
          </a:p>
          <a:p>
            <a:r>
              <a:rPr lang="en-US" dirty="0" smtClean="0"/>
              <a:t>Larger blocks -&gt; less seeks, seek</a:t>
            </a:r>
            <a:r>
              <a:rPr lang="en-US" baseline="0" dirty="0" smtClean="0"/>
              <a:t> to the beginning of each block and read the block sequentially</a:t>
            </a:r>
            <a:endParaRPr lang="en-US" dirty="0" smtClean="0"/>
          </a:p>
          <a:p>
            <a:r>
              <a:rPr lang="en-US" dirty="0" smtClean="0"/>
              <a:t>HDFS files are managed by data nodes, and hence users must not manipulate block files via 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1F2B-AEA1-4071-9D93-26CD88F8D8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0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smtClean="0"/>
              <a:t>Few very large files vs. many small files</a:t>
            </a:r>
          </a:p>
          <a:p>
            <a:pPr lvl="2"/>
            <a:r>
              <a:rPr lang="en-US" dirty="0" smtClean="0"/>
              <a:t>Sequential vs. random accesses </a:t>
            </a:r>
          </a:p>
          <a:p>
            <a:r>
              <a:rPr lang="en-US" dirty="0" smtClean="0"/>
              <a:t>Both these points can come in highlights</a:t>
            </a:r>
          </a:p>
          <a:p>
            <a:r>
              <a:rPr lang="en-US" dirty="0" smtClean="0"/>
              <a:t>Larger blocks -&gt; less seeks, seek</a:t>
            </a:r>
            <a:r>
              <a:rPr lang="en-US" baseline="0" dirty="0" smtClean="0"/>
              <a:t> to the beginning of each block and read the block sequentially</a:t>
            </a:r>
            <a:endParaRPr lang="en-US" dirty="0" smtClean="0"/>
          </a:p>
          <a:p>
            <a:r>
              <a:rPr lang="en-US" dirty="0" smtClean="0"/>
              <a:t>HDFS files are managed by data nodes, and hence users must not manipulate block files via 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1F2B-AEA1-4071-9D93-26CD88F8D8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0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once, read multiple</a:t>
            </a:r>
            <a:r>
              <a:rPr lang="en-US" baseline="0" dirty="0" smtClean="0"/>
              <a:t>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1F2B-AEA1-4071-9D93-26CD88F8D8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Scalability: no </a:t>
            </a:r>
            <a:r>
              <a:rPr lang="en-US" dirty="0" err="1" smtClean="0"/>
              <a:t>namenode</a:t>
            </a:r>
            <a:r>
              <a:rPr lang="en-US" dirty="0" smtClean="0"/>
              <a:t> pressure (no single</a:t>
            </a:r>
            <a:r>
              <a:rPr lang="en-US" baseline="0" dirty="0" smtClean="0"/>
              <a:t> point bottleneck), and ability to serve large number of clients </a:t>
            </a:r>
            <a:r>
              <a:rPr lang="en-US" baseline="0" dirty="0" err="1" smtClean="0"/>
              <a:t>conccurrently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71F2B-AEA1-4071-9D93-26CD88F8D8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AEEA-78A2-2348-B643-B5B5C532774B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7876C-2181-FE42-8F29-33898334303C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6DF0-85C2-3045-8008-D6BD5062E8C4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1BEC-D299-0A48-88A9-660D648C2E15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15DB-C541-5349-B013-3AB28CA4A9BA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FD09F-E23D-504A-B282-7C28C04ECBA9}" type="datetime1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9982-868A-0846-80FC-4A9E37C9EA68}" type="datetime1">
              <a:rPr lang="en-US" smtClean="0"/>
              <a:t>11/7/16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6206-5011-134D-A249-8306E3955A0C}" type="datetime1">
              <a:rPr lang="en-US" smtClean="0"/>
              <a:t>11/7/16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E67A4-57B5-1142-B0E6-44E0E74151F7}" type="datetime1">
              <a:rPr lang="en-US" smtClean="0"/>
              <a:t>11/7/16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5992-796C-D44C-8F50-2A5883DF4851}" type="datetime1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8661-1061-5741-BD64-BED119FD1F08}" type="datetime1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0D2E351-F419-024D-8815-63C9A3B859AC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hread_(computer_science)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PV1yt_1e20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teblog.com/downloads/OReilly.Hadoop.The.Definitive.Guide.4th.Edition.2015.3.pdf" TargetMode="External"/><Relationship Id="rId3" Type="http://schemas.openxmlformats.org/officeDocument/2006/relationships/hyperlink" Target="http://docs.aws.amazon.com/AWSEC2/latest/UserGuide/putty.html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BIG DATA PROCESSING WITH APACHE SPARK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Dorothy </a:t>
            </a:r>
            <a:r>
              <a:rPr lang="en-US" dirty="0" err="1" smtClean="0"/>
              <a:t>Kucar</a:t>
            </a:r>
            <a:endParaRPr lang="en-US" dirty="0" smtClean="0"/>
          </a:p>
          <a:p>
            <a:r>
              <a:rPr lang="en-US" dirty="0" smtClean="0"/>
              <a:t>Senior Software Engineer, </a:t>
            </a:r>
            <a:r>
              <a:rPr lang="en-US" dirty="0" err="1" smtClean="0"/>
              <a:t>Aliya</a:t>
            </a:r>
            <a:r>
              <a:rPr lang="en-US" dirty="0" smtClean="0"/>
              <a:t> Financial Technologies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8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21" y="1514775"/>
            <a:ext cx="5884009" cy="426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78708" y="6553200"/>
            <a:ext cx="1065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IBM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261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836" y="1674850"/>
            <a:ext cx="5644153" cy="433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78708" y="6553200"/>
            <a:ext cx="1065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IBM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307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Variety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17" y="1460080"/>
            <a:ext cx="6092539" cy="447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78708" y="6553200"/>
            <a:ext cx="1065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IBM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0719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Veracity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43" y="1561562"/>
            <a:ext cx="6061364" cy="4448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78708" y="6553200"/>
            <a:ext cx="1065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IBM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905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Ecosystem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Big-Data-Lumascape-First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1" y="1447858"/>
            <a:ext cx="687002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Hardware improvements through the years...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CPU Speeds:</a:t>
            </a:r>
          </a:p>
          <a:p>
            <a:pPr lvl="1"/>
            <a:r>
              <a:rPr lang="en-US" sz="1600" dirty="0" smtClean="0"/>
              <a:t>1990 - 44 MIPS at 40 MHz </a:t>
            </a:r>
          </a:p>
          <a:p>
            <a:pPr lvl="1"/>
            <a:r>
              <a:rPr lang="en-US" sz="1600" dirty="0" smtClean="0"/>
              <a:t>2000 - 3,561 MIPS at 1.2 GHz </a:t>
            </a:r>
          </a:p>
          <a:p>
            <a:pPr lvl="1"/>
            <a:r>
              <a:rPr lang="en-US" sz="1600" dirty="0" smtClean="0"/>
              <a:t>2010 - 47,600 MIPS at 3.3 GHz </a:t>
            </a:r>
          </a:p>
          <a:p>
            <a:r>
              <a:rPr lang="en-US" sz="1800" dirty="0" smtClean="0"/>
              <a:t>RAM Memory</a:t>
            </a:r>
          </a:p>
          <a:p>
            <a:pPr lvl="1"/>
            <a:r>
              <a:rPr lang="en-US" sz="1600" dirty="0" smtClean="0"/>
              <a:t>1990 - 640K conventional memory (256K extended memory recommended)</a:t>
            </a:r>
          </a:p>
          <a:p>
            <a:pPr lvl="1"/>
            <a:r>
              <a:rPr lang="en-US" sz="1600" dirty="0" smtClean="0"/>
              <a:t>2000 - 64MB memory</a:t>
            </a:r>
          </a:p>
          <a:p>
            <a:pPr lvl="1"/>
            <a:r>
              <a:rPr lang="en-US" sz="1600" dirty="0" smtClean="0"/>
              <a:t>2010 -  8-32GB (and more)</a:t>
            </a:r>
            <a:endParaRPr lang="en-US" sz="1800" dirty="0" smtClean="0"/>
          </a:p>
          <a:p>
            <a:r>
              <a:rPr lang="en-US" sz="1800" dirty="0" smtClean="0"/>
              <a:t>Disk Capacity and Cost</a:t>
            </a:r>
          </a:p>
          <a:p>
            <a:pPr lvl="1"/>
            <a:r>
              <a:rPr lang="en-US" sz="1600" dirty="0" smtClean="0"/>
              <a:t>1990 - 40MB (~$400) </a:t>
            </a:r>
          </a:p>
          <a:p>
            <a:pPr lvl="1"/>
            <a:r>
              <a:rPr lang="en-US" sz="1600" dirty="0" smtClean="0"/>
              <a:t>2000 - 10GB (~$175)</a:t>
            </a:r>
          </a:p>
          <a:p>
            <a:pPr lvl="1"/>
            <a:r>
              <a:rPr lang="en-US" sz="1600" dirty="0" smtClean="0"/>
              <a:t>2010 - 1TB (~$100)</a:t>
            </a:r>
            <a:endParaRPr lang="en-US" sz="1800" dirty="0" smtClean="0"/>
          </a:p>
          <a:p>
            <a:r>
              <a:rPr lang="en-US" sz="1800" dirty="0" smtClean="0"/>
              <a:t>Disk Latency (speed of reads and writes) – not much improvement in last 7-10 years, currently around 70 – 80MB / sec</a:t>
            </a:r>
          </a:p>
          <a:p>
            <a:pPr lvl="1"/>
            <a:endParaRPr lang="en-US" sz="1600" dirty="0" smtClean="0"/>
          </a:p>
          <a:p>
            <a:endParaRPr lang="en-US" sz="1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4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long it will take to read 1TB of data?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06250"/>
            <a:ext cx="8382000" cy="1574381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1TB (at 80Mb / sec):	</a:t>
            </a:r>
          </a:p>
          <a:p>
            <a:pPr lvl="1"/>
            <a:r>
              <a:rPr lang="en-US" sz="1800" dirty="0" smtClean="0"/>
              <a:t>      1 disk    - 3.4 hours</a:t>
            </a:r>
          </a:p>
          <a:p>
            <a:pPr lvl="1"/>
            <a:r>
              <a:rPr lang="en-US" sz="1800" dirty="0" smtClean="0"/>
              <a:t>    10 disks  -  20 min</a:t>
            </a:r>
          </a:p>
          <a:p>
            <a:pPr lvl="1"/>
            <a:r>
              <a:rPr lang="en-US" sz="1800" dirty="0" smtClean="0"/>
              <a:t>  100 disks  -  2 min</a:t>
            </a:r>
          </a:p>
          <a:p>
            <a:pPr lvl="1"/>
            <a:r>
              <a:rPr lang="en-US" sz="1800" dirty="0" smtClean="0"/>
              <a:t>1000 disks  - 12 sec</a:t>
            </a:r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34290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0C0"/>
                </a:solidFill>
                <a:latin typeface="Candara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Parallel Data Processing is the answer!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4221162"/>
            <a:ext cx="8382000" cy="213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It was with us for a while:</a:t>
            </a:r>
          </a:p>
          <a:p>
            <a:pPr lvl="1"/>
            <a:r>
              <a:rPr lang="en-US" sz="1800" dirty="0" smtClean="0"/>
              <a:t>GRID computing - spreads processing load</a:t>
            </a:r>
          </a:p>
          <a:p>
            <a:pPr lvl="1"/>
            <a:r>
              <a:rPr lang="en-US" sz="1800" dirty="0" smtClean="0"/>
              <a:t>Distributed workload  - hard to manage applications, overhead on developer</a:t>
            </a:r>
          </a:p>
          <a:p>
            <a:pPr lvl="1"/>
            <a:r>
              <a:rPr lang="en-US" sz="1800" dirty="0" smtClean="0"/>
              <a:t>Parallel databases – DB2 DPF, Teradata, DB2 </a:t>
            </a:r>
            <a:r>
              <a:rPr lang="en-US" sz="1800" dirty="0" err="1" smtClean="0"/>
              <a:t>PureScale</a:t>
            </a:r>
            <a:r>
              <a:rPr lang="en-US" sz="1800" dirty="0" smtClean="0"/>
              <a:t>, </a:t>
            </a:r>
            <a:r>
              <a:rPr lang="en-US" sz="1800" dirty="0" err="1" smtClean="0"/>
              <a:t>etc</a:t>
            </a:r>
            <a:r>
              <a:rPr lang="en-US" sz="1800" dirty="0" smtClean="0"/>
              <a:t> (distribute the data)</a:t>
            </a:r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830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Distributed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Traditionally, developers have written thread-lock code to handle distributed computing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lock</a:t>
            </a:r>
            <a:r>
              <a:rPr lang="en-US" dirty="0" smtClean="0"/>
              <a:t> is </a:t>
            </a:r>
            <a:r>
              <a:rPr lang="en-US" dirty="0"/>
              <a:t>a synchronization mechanism for enforcing limits on access to a resource in an environment where there are many threads of execution</a:t>
            </a:r>
            <a:r>
              <a:rPr lang="en-US" dirty="0">
                <a:hlinkClick r:id="rId2"/>
              </a:rPr>
              <a:t>.</a:t>
            </a:r>
            <a:endParaRPr lang="en-US" dirty="0" smtClean="0"/>
          </a:p>
          <a:p>
            <a:r>
              <a:rPr lang="en-US" dirty="0" smtClean="0"/>
              <a:t>Using thread-lock architectures is complex, time-consuming and error prone </a:t>
            </a:r>
          </a:p>
          <a:p>
            <a:pPr lvl="1"/>
            <a:r>
              <a:rPr lang="en-US" i="1" dirty="0" smtClean="0"/>
              <a:t>Race conditions</a:t>
            </a:r>
            <a:r>
              <a:rPr lang="en-US" dirty="0" smtClean="0"/>
              <a:t>: Unsynchronized access to shared memory by threads </a:t>
            </a:r>
            <a:r>
              <a:rPr lang="en-US" dirty="0"/>
              <a:t>racing against each other lead to nondeterministic </a:t>
            </a:r>
            <a:r>
              <a:rPr lang="en-US" dirty="0" smtClean="0"/>
              <a:t>outcome</a:t>
            </a:r>
          </a:p>
          <a:p>
            <a:pPr lvl="1"/>
            <a:r>
              <a:rPr lang="en-US" i="1" dirty="0" smtClean="0"/>
              <a:t>Deadlock</a:t>
            </a:r>
            <a:r>
              <a:rPr lang="en-US" dirty="0" smtClean="0"/>
              <a:t>: a thread </a:t>
            </a:r>
            <a:r>
              <a:rPr lang="en-US" dirty="0"/>
              <a:t>of a </a:t>
            </a:r>
            <a:r>
              <a:rPr lang="en-US" dirty="0" smtClean="0"/>
              <a:t>thread pool, </a:t>
            </a:r>
            <a:r>
              <a:rPr lang="en-US" dirty="0"/>
              <a:t>is waiting for some other </a:t>
            </a:r>
            <a:r>
              <a:rPr lang="en-US" dirty="0" smtClean="0"/>
              <a:t>thread </a:t>
            </a:r>
            <a:r>
              <a:rPr lang="en-US" dirty="0"/>
              <a:t>to release a </a:t>
            </a:r>
            <a:r>
              <a:rPr lang="en-US" dirty="0" smtClean="0"/>
              <a:t>lock</a:t>
            </a:r>
          </a:p>
          <a:p>
            <a:pPr lvl="1"/>
            <a:r>
              <a:rPr lang="en-US" dirty="0" smtClean="0"/>
              <a:t>A host of other problems</a:t>
            </a:r>
          </a:p>
          <a:p>
            <a:r>
              <a:rPr lang="en-US" dirty="0" smtClean="0"/>
              <a:t>Generally, how to accommodate new/different kinds of hardware as it comes into the data center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Wouldn’t it be nice if a computing paradigm existed that took care of the above issues?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8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Limitations of Traditional Distributed Data Architectures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724025"/>
            <a:ext cx="74199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2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Distributed File Systems</a:t>
            </a:r>
            <a:endParaRPr lang="en-US" sz="4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typical lecture will consist of “theory” and “practice”(coding or working with technologies we’ll cover)</a:t>
            </a:r>
          </a:p>
          <a:p>
            <a:r>
              <a:rPr lang="en-US" dirty="0" smtClean="0"/>
              <a:t>We will be discussing big data technologies </a:t>
            </a:r>
            <a:r>
              <a:rPr lang="en-US" dirty="0" err="1" smtClean="0"/>
              <a:t>Hadoop</a:t>
            </a:r>
            <a:r>
              <a:rPr lang="en-US" dirty="0" smtClean="0"/>
              <a:t>, Spark, AWS &amp; </a:t>
            </a:r>
            <a:r>
              <a:rPr lang="en-US" dirty="0" err="1" smtClean="0"/>
              <a:t>Databricks</a:t>
            </a:r>
            <a:r>
              <a:rPr lang="en-US" dirty="0" smtClean="0"/>
              <a:t> using </a:t>
            </a:r>
            <a:r>
              <a:rPr lang="en-US" dirty="0" err="1" smtClean="0"/>
              <a:t>Scala</a:t>
            </a:r>
            <a:endParaRPr lang="en-US" dirty="0" smtClean="0"/>
          </a:p>
          <a:p>
            <a:r>
              <a:rPr lang="en-US" dirty="0" smtClean="0"/>
              <a:t>You will need to set up an AWS account &amp; </a:t>
            </a:r>
            <a:r>
              <a:rPr lang="en-US" dirty="0" err="1" smtClean="0"/>
              <a:t>Databricks</a:t>
            </a:r>
            <a:r>
              <a:rPr lang="en-US" dirty="0" smtClean="0"/>
              <a:t> Community Edition account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Architectures with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2600" y="5029200"/>
            <a:ext cx="54102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/>
            <a:r>
              <a:rPr lang="en-US" b="1" dirty="0" smtClean="0"/>
              <a:t>Instrumentation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1752600" y="4572000"/>
            <a:ext cx="54102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/>
            <a:r>
              <a:rPr lang="en-US" b="1" dirty="0" smtClean="0"/>
              <a:t>Collection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752600" y="3657600"/>
            <a:ext cx="5410200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b="1" dirty="0" err="1" smtClean="0"/>
              <a:t>Hadoop</a:t>
            </a:r>
            <a:r>
              <a:rPr lang="en-US" b="1" dirty="0" smtClean="0"/>
              <a:t>: Storage + Compute Grid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1752600" y="2590800"/>
            <a:ext cx="29718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/>
            <a:r>
              <a:rPr lang="en-US" sz="1600" b="1" dirty="0" smtClean="0"/>
              <a:t>RDBMS (Aggregated Data)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1752600" y="2057400"/>
            <a:ext cx="29718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1"/>
          <a:lstStyle/>
          <a:p>
            <a:pPr algn="ctr"/>
            <a:r>
              <a:rPr lang="en-US" sz="1600" b="1" dirty="0" smtClean="0"/>
              <a:t>BI Reports </a:t>
            </a:r>
            <a:endParaRPr lang="en-US" sz="1600" b="1" dirty="0"/>
          </a:p>
        </p:txBody>
      </p:sp>
      <p:cxnSp>
        <p:nvCxnSpPr>
          <p:cNvPr id="12" name="Straight Arrow Connector 11"/>
          <p:cNvCxnSpPr>
            <a:stCxn id="8" idx="0"/>
            <a:endCxn id="9" idx="2"/>
          </p:cNvCxnSpPr>
          <p:nvPr/>
        </p:nvCxnSpPr>
        <p:spPr>
          <a:xfrm flipV="1">
            <a:off x="4457700" y="4038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38400" y="4114800"/>
            <a:ext cx="1780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00000"/>
                </a:solidFill>
              </a:rPr>
              <a:t>Create and Append</a:t>
            </a:r>
            <a:endParaRPr lang="en-US" sz="1600" i="1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>
            <a:endCxn id="17" idx="2"/>
          </p:cNvCxnSpPr>
          <p:nvPr/>
        </p:nvCxnSpPr>
        <p:spPr>
          <a:xfrm flipH="1" flipV="1">
            <a:off x="6010937" y="2032575"/>
            <a:ext cx="8863" cy="1625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05400" y="1447800"/>
            <a:ext cx="1811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00000"/>
                </a:solidFill>
              </a:rPr>
              <a:t>Data exploration &amp; </a:t>
            </a:r>
          </a:p>
          <a:p>
            <a:r>
              <a:rPr lang="en-US" sz="1600" i="1" dirty="0" smtClean="0">
                <a:solidFill>
                  <a:srgbClr val="C00000"/>
                </a:solidFill>
              </a:rPr>
              <a:t>Advanced analytics</a:t>
            </a:r>
            <a:endParaRPr lang="en-US" sz="1600" i="1" dirty="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724400" y="2781300"/>
            <a:ext cx="12954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0" idx="2"/>
          </p:cNvCxnSpPr>
          <p:nvPr/>
        </p:nvCxnSpPr>
        <p:spPr>
          <a:xfrm flipV="1">
            <a:off x="3238500" y="2971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6800" y="2971800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00000"/>
                </a:solidFill>
              </a:rPr>
              <a:t>Scalable throughput</a:t>
            </a:r>
          </a:p>
          <a:p>
            <a:r>
              <a:rPr lang="en-US" sz="1600" i="1" dirty="0" smtClean="0">
                <a:solidFill>
                  <a:srgbClr val="C00000"/>
                </a:solidFill>
              </a:rPr>
              <a:t>ETL and aggregation</a:t>
            </a:r>
            <a:endParaRPr lang="en-US" sz="1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13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Apache </a:t>
            </a:r>
            <a:r>
              <a:rPr lang="en-US" dirty="0" err="1" smtClean="0"/>
              <a:t>Hadoop</a:t>
            </a:r>
            <a:r>
              <a:rPr lang="en-US" dirty="0" smtClean="0"/>
              <a:t>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SzPct val="75000"/>
            </a:pPr>
            <a:r>
              <a:rPr lang="en-US" sz="1800" dirty="0" smtClean="0"/>
              <a:t>Scalable fault tolerant distributed system for data storage and processing</a:t>
            </a:r>
            <a:endParaRPr lang="en-US" sz="1800" b="0" dirty="0" smtClean="0"/>
          </a:p>
          <a:p>
            <a:pPr lvl="1">
              <a:buSzPct val="75000"/>
            </a:pPr>
            <a:r>
              <a:rPr lang="en-US" sz="1600" dirty="0" smtClean="0"/>
              <a:t>Apache open source software framework</a:t>
            </a:r>
          </a:p>
          <a:p>
            <a:pPr lvl="2">
              <a:buSzPct val="75000"/>
            </a:pPr>
            <a:r>
              <a:rPr lang="en-US" sz="1400" dirty="0" smtClean="0"/>
              <a:t>reliable, scalable, distributed computing of massive amount of data</a:t>
            </a:r>
          </a:p>
          <a:p>
            <a:pPr lvl="1">
              <a:buSzPct val="75000"/>
            </a:pPr>
            <a:r>
              <a:rPr lang="en-US" sz="1600" dirty="0" smtClean="0"/>
              <a:t>Hides underlying system details and complexities from user</a:t>
            </a:r>
          </a:p>
          <a:p>
            <a:pPr lvl="1">
              <a:buSzPct val="75000"/>
            </a:pPr>
            <a:r>
              <a:rPr lang="en-US" sz="1600" dirty="0" smtClean="0"/>
              <a:t>Developed in Java</a:t>
            </a:r>
          </a:p>
          <a:p>
            <a:pPr lvl="1">
              <a:buFont typeface="Wingdings" pitchFamily="2" charset="2"/>
              <a:buChar char="§"/>
            </a:pPr>
            <a:endParaRPr lang="en-US" sz="1600" dirty="0" smtClean="0"/>
          </a:p>
          <a:p>
            <a:pPr>
              <a:buSzPct val="75000"/>
            </a:pPr>
            <a:r>
              <a:rPr lang="en-US" sz="1800" dirty="0" smtClean="0"/>
              <a:t>2 Primary Systems</a:t>
            </a:r>
          </a:p>
          <a:p>
            <a:pPr lvl="1">
              <a:buFont typeface="Arial" pitchFamily="34" charset="0"/>
              <a:buChar char="−"/>
            </a:pPr>
            <a:r>
              <a:rPr lang="en-US" sz="1600" dirty="0" err="1" smtClean="0"/>
              <a:t>Hadoop</a:t>
            </a:r>
            <a:r>
              <a:rPr lang="en-US" sz="1600" dirty="0" smtClean="0"/>
              <a:t> Distributed File System (HDFS)</a:t>
            </a:r>
          </a:p>
          <a:p>
            <a:pPr lvl="2">
              <a:buFont typeface="Arial" pitchFamily="34" charset="0"/>
              <a:buChar char="−"/>
            </a:pPr>
            <a:r>
              <a:rPr lang="en-US" sz="1400" dirty="0" smtClean="0"/>
              <a:t>Self healing high bandwidth clustered storage</a:t>
            </a:r>
          </a:p>
          <a:p>
            <a:pPr lvl="1">
              <a:buFont typeface="Arial" pitchFamily="34" charset="0"/>
              <a:buChar char="−"/>
            </a:pPr>
            <a:r>
              <a:rPr lang="en-US" sz="1600" dirty="0" err="1" smtClean="0"/>
              <a:t>MapReduce</a:t>
            </a:r>
            <a:endParaRPr lang="en-US" sz="1600" dirty="0" smtClean="0"/>
          </a:p>
          <a:p>
            <a:pPr lvl="2">
              <a:buFont typeface="Arial" pitchFamily="34" charset="0"/>
              <a:buChar char="−"/>
            </a:pPr>
            <a:r>
              <a:rPr lang="en-US" sz="1400" dirty="0" smtClean="0"/>
              <a:t>Distributed fault tolerant resource management and scheduling</a:t>
            </a:r>
          </a:p>
          <a:p>
            <a:pPr lvl="2">
              <a:buFont typeface="Arial" pitchFamily="34" charset="0"/>
              <a:buChar char="−"/>
            </a:pPr>
            <a:r>
              <a:rPr lang="en-US" sz="1400" dirty="0" smtClean="0"/>
              <a:t>Scalable data programming abstraction</a:t>
            </a:r>
          </a:p>
          <a:p>
            <a:pPr lvl="1">
              <a:buFont typeface="Arial" pitchFamily="34" charset="0"/>
              <a:buChar char="−"/>
            </a:pPr>
            <a:endParaRPr lang="en-US" sz="1600" dirty="0" smtClean="0"/>
          </a:p>
          <a:p>
            <a:pPr>
              <a:buSzPct val="75000"/>
            </a:pPr>
            <a:r>
              <a:rPr lang="en-US" sz="1800" dirty="0" smtClean="0"/>
              <a:t>Supported by several Apache related projects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 err="1" smtClean="0"/>
              <a:t>HBase</a:t>
            </a:r>
            <a:endParaRPr lang="en-US" sz="1600" dirty="0" smtClean="0"/>
          </a:p>
          <a:p>
            <a:pPr lvl="1">
              <a:buFont typeface="Wingdings" pitchFamily="2" charset="2"/>
              <a:buChar char="§"/>
            </a:pPr>
            <a:r>
              <a:rPr lang="en-US" sz="1600" dirty="0" smtClean="0"/>
              <a:t>Zookeeper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 smtClean="0"/>
              <a:t>Avro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 smtClean="0"/>
              <a:t>Etc.</a:t>
            </a:r>
          </a:p>
          <a:p>
            <a:pPr lvl="1">
              <a:buFont typeface="Wingdings" pitchFamily="2" charset="2"/>
              <a:buChar char="§"/>
            </a:pPr>
            <a:endParaRPr lang="en-US" sz="1600" dirty="0" smtClean="0"/>
          </a:p>
          <a:p>
            <a:pPr>
              <a:buSzPct val="75000"/>
            </a:pPr>
            <a:r>
              <a:rPr lang="en-US" sz="1800" dirty="0" smtClean="0"/>
              <a:t>Meant for heterogeneous commodity hardware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5364" name="Picture 4" descr="Had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5334000"/>
            <a:ext cx="2209800" cy="52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2570163"/>
            <a:ext cx="39719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16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Apache Hadoop?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65100" y="1418108"/>
            <a:ext cx="8910638" cy="5167312"/>
          </a:xfrm>
        </p:spPr>
        <p:txBody>
          <a:bodyPr>
            <a:noAutofit/>
          </a:bodyPr>
          <a:lstStyle/>
          <a:p>
            <a:r>
              <a:rPr lang="en-US" sz="1800" dirty="0" smtClean="0"/>
              <a:t>Flexible, enterprise-class support for processing large volumes of data  </a:t>
            </a:r>
          </a:p>
          <a:p>
            <a:pPr lvl="1"/>
            <a:r>
              <a:rPr lang="en-US" sz="1600" dirty="0" smtClean="0"/>
              <a:t>Inspired by Google technologies  (</a:t>
            </a:r>
            <a:r>
              <a:rPr lang="en-US" sz="1600" dirty="0" err="1" smtClean="0"/>
              <a:t>MapReduce</a:t>
            </a:r>
            <a:r>
              <a:rPr lang="en-US" sz="1600" dirty="0" smtClean="0"/>
              <a:t>, GFS, </a:t>
            </a:r>
            <a:r>
              <a:rPr lang="en-US" sz="1600" dirty="0" err="1" smtClean="0"/>
              <a:t>BigTable</a:t>
            </a:r>
            <a:r>
              <a:rPr lang="en-US" sz="1600" dirty="0" smtClean="0"/>
              <a:t>, …)</a:t>
            </a:r>
          </a:p>
          <a:p>
            <a:pPr lvl="1"/>
            <a:r>
              <a:rPr lang="en-US" sz="1600" dirty="0" smtClean="0"/>
              <a:t>Initiated at Yahoo</a:t>
            </a:r>
          </a:p>
          <a:p>
            <a:pPr lvl="2"/>
            <a:r>
              <a:rPr lang="en-US" sz="1400" dirty="0" smtClean="0"/>
              <a:t>Originally built to address scalability problems of </a:t>
            </a:r>
            <a:r>
              <a:rPr lang="en-US" sz="1400" dirty="0" err="1" smtClean="0"/>
              <a:t>Nutch</a:t>
            </a:r>
            <a:r>
              <a:rPr lang="en-US" sz="1400" dirty="0" smtClean="0"/>
              <a:t> (open source Web search tool)</a:t>
            </a:r>
          </a:p>
          <a:p>
            <a:pPr lvl="1"/>
            <a:r>
              <a:rPr lang="en-US" sz="1600" dirty="0" smtClean="0"/>
              <a:t>Well-suited to batch-oriented, read-intensive applications </a:t>
            </a:r>
          </a:p>
          <a:p>
            <a:pPr lvl="1"/>
            <a:r>
              <a:rPr lang="en-US" sz="1600" dirty="0" smtClean="0"/>
              <a:t>Supports wide variety of data 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Enables applications to work with thousands of nodes and petabytes of data in a highly parallel, cost effective manner</a:t>
            </a:r>
          </a:p>
          <a:p>
            <a:pPr lvl="1"/>
            <a:r>
              <a:rPr lang="en-US" sz="1600" dirty="0" smtClean="0"/>
              <a:t>CPU + disks = “node”</a:t>
            </a:r>
          </a:p>
          <a:p>
            <a:pPr lvl="1"/>
            <a:r>
              <a:rPr lang="en-US" sz="1600" dirty="0" smtClean="0"/>
              <a:t>Nodes can be combined into clusters</a:t>
            </a:r>
          </a:p>
          <a:p>
            <a:pPr lvl="1"/>
            <a:r>
              <a:rPr lang="en-US" sz="1600" dirty="0" smtClean="0"/>
              <a:t>Data locality (processed where it’s stored)</a:t>
            </a:r>
          </a:p>
          <a:p>
            <a:pPr lvl="1"/>
            <a:r>
              <a:rPr lang="en-US" sz="1600" dirty="0" smtClean="0"/>
              <a:t>New nodes can be added as needed without changing  </a:t>
            </a:r>
          </a:p>
          <a:p>
            <a:pPr lvl="2"/>
            <a:r>
              <a:rPr lang="en-US" sz="1400" dirty="0" smtClean="0"/>
              <a:t>Data formats</a:t>
            </a:r>
          </a:p>
          <a:p>
            <a:pPr lvl="2"/>
            <a:r>
              <a:rPr lang="en-US" sz="1400" dirty="0" smtClean="0"/>
              <a:t>How data is loaded</a:t>
            </a:r>
          </a:p>
          <a:p>
            <a:pPr lvl="2"/>
            <a:r>
              <a:rPr lang="en-US" sz="1400" dirty="0" smtClean="0"/>
              <a:t>How jobs are written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Had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5334000"/>
            <a:ext cx="2209800" cy="52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399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Ability to store massive data sets</a:t>
            </a:r>
          </a:p>
          <a:p>
            <a:pPr lvl="1"/>
            <a:r>
              <a:rPr lang="en-US" dirty="0" smtClean="0"/>
              <a:t>Not just gigabytes, but terabytes, petabytes, and more</a:t>
            </a:r>
          </a:p>
          <a:p>
            <a:r>
              <a:rPr lang="en-US" dirty="0" smtClean="0"/>
              <a:t>Commodity hardware, Data reliability and resilience</a:t>
            </a:r>
          </a:p>
          <a:p>
            <a:pPr lvl="1"/>
            <a:r>
              <a:rPr lang="en-US" dirty="0" smtClean="0"/>
              <a:t>No data loss even in the presence of node and infrastructure failures</a:t>
            </a:r>
          </a:p>
          <a:p>
            <a:r>
              <a:rPr lang="en-US" dirty="0" smtClean="0"/>
              <a:t>Horizontal scalability or elasticity</a:t>
            </a:r>
          </a:p>
          <a:p>
            <a:pPr lvl="1"/>
            <a:r>
              <a:rPr lang="en-US" dirty="0" smtClean="0"/>
              <a:t>Users must have scalable access to information</a:t>
            </a:r>
          </a:p>
          <a:p>
            <a:pPr lvl="1"/>
            <a:r>
              <a:rPr lang="en-US" dirty="0" smtClean="0"/>
              <a:t>Ability to scale on demand</a:t>
            </a:r>
          </a:p>
          <a:p>
            <a:r>
              <a:rPr lang="en-US" dirty="0" smtClean="0"/>
              <a:t>Moving computation is cheaper than moving data</a:t>
            </a:r>
          </a:p>
          <a:p>
            <a:pPr lvl="1"/>
            <a:r>
              <a:rPr lang="en-US" dirty="0" smtClean="0"/>
              <a:t>Moving large amounts of data can be extremely inefficient</a:t>
            </a:r>
          </a:p>
          <a:p>
            <a:pPr lvl="1"/>
            <a:r>
              <a:rPr lang="en-US" dirty="0" smtClean="0"/>
              <a:t>Reduce remote data transfers, whenever possible</a:t>
            </a:r>
          </a:p>
          <a:p>
            <a:pPr lvl="1"/>
            <a:r>
              <a:rPr lang="en-US" dirty="0" smtClean="0"/>
              <a:t>Enable applications to exploit data locality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86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Ecosystem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2" y="1447800"/>
            <a:ext cx="8875607" cy="430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85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Spark fit in this?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A </a:t>
            </a:r>
            <a:r>
              <a:rPr lang="en-US" sz="2400" i="1" dirty="0" smtClean="0">
                <a:solidFill>
                  <a:srgbClr val="0070C0"/>
                </a:solidFill>
              </a:rPr>
              <a:t>fast</a:t>
            </a:r>
            <a:r>
              <a:rPr lang="en-US" sz="2400" i="1" dirty="0" smtClean="0"/>
              <a:t> </a:t>
            </a:r>
            <a:r>
              <a:rPr lang="en-US" sz="2400" dirty="0" smtClean="0"/>
              <a:t>and </a:t>
            </a:r>
            <a:r>
              <a:rPr lang="en-US" sz="2400" i="1" dirty="0" smtClean="0">
                <a:solidFill>
                  <a:srgbClr val="0070C0"/>
                </a:solidFill>
              </a:rPr>
              <a:t>general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engine </a:t>
            </a:r>
          </a:p>
          <a:p>
            <a:pPr marL="0" indent="0">
              <a:buNone/>
            </a:pPr>
            <a:r>
              <a:rPr lang="en-US" sz="2400" dirty="0" smtClean="0"/>
              <a:t>for </a:t>
            </a:r>
            <a:r>
              <a:rPr lang="en-US" sz="2400" i="1" dirty="0" smtClean="0">
                <a:solidFill>
                  <a:srgbClr val="0070C0"/>
                </a:solidFill>
              </a:rPr>
              <a:t>large-scale</a:t>
            </a:r>
            <a:r>
              <a:rPr lang="en-US" sz="2400" dirty="0" smtClean="0"/>
              <a:t> data processing </a:t>
            </a:r>
          </a:p>
          <a:p>
            <a:pPr marL="0" indent="0">
              <a:buNone/>
            </a:pPr>
            <a:r>
              <a:rPr lang="en-US" sz="2400" dirty="0" smtClean="0"/>
              <a:t>with built-in modules for a </a:t>
            </a:r>
            <a:r>
              <a:rPr lang="en-US" sz="2400" i="1" dirty="0" smtClean="0">
                <a:solidFill>
                  <a:srgbClr val="0070C0"/>
                </a:solidFill>
              </a:rPr>
              <a:t>variety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of analytic tasks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25</a:t>
            </a:fld>
            <a:endParaRPr lang="en-US" b="0" dirty="0"/>
          </a:p>
        </p:txBody>
      </p:sp>
      <p:grpSp>
        <p:nvGrpSpPr>
          <p:cNvPr id="8" name="Group 7"/>
          <p:cNvGrpSpPr/>
          <p:nvPr/>
        </p:nvGrpSpPr>
        <p:grpSpPr>
          <a:xfrm>
            <a:off x="736600" y="3060700"/>
            <a:ext cx="7538574" cy="3505116"/>
            <a:chOff x="736600" y="3060700"/>
            <a:chExt cx="7538574" cy="35051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3060700"/>
              <a:ext cx="7435850" cy="320617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 bwMode="auto">
            <a:xfrm>
              <a:off x="6248400" y="3149600"/>
              <a:ext cx="838200" cy="7239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7900" y="6311900"/>
              <a:ext cx="22172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 smtClean="0"/>
                <a:t>Hortonworks</a:t>
              </a:r>
              <a:r>
                <a:rPr lang="en-US" sz="1050" dirty="0" smtClean="0"/>
                <a:t> Data Platform (HDP ®)</a:t>
              </a:r>
              <a:endParaRPr lang="en-US" sz="1050" dirty="0"/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35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vs. RDBMS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216549" y="1428328"/>
            <a:ext cx="4325938" cy="371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q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&gt;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11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11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11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11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Schema-on-Write (RDBMS)</a:t>
            </a: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Schema must be defined before any data is loaded</a:t>
            </a: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An explicit load operation has to take place which transforms  data to internal DB structure</a:t>
            </a: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New Columns must be added explicitly before new data  for such columns  can be loaded  into the database</a:t>
            </a: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4643438" y="1401613"/>
            <a:ext cx="4327525" cy="348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q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&gt;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11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11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11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-11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Schema-on-Read (</a:t>
            </a:r>
            <a:r>
              <a:rPr kumimoji="0" lang="en-US" sz="20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Hadoop</a:t>
            </a: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Data is copied to the file store, no transformation is needed</a:t>
            </a: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A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SerDe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 (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Serializer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/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Deserlizer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) is applied during read time to extract the required columns (late binding)</a:t>
            </a: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New data can start flowing anytime and will appear retroactively once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SerDe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</a:rPr>
              <a:t> is updated to parse it.</a:t>
            </a: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520211" y="5351584"/>
            <a:ext cx="7524750" cy="787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173538" y="5378450"/>
            <a:ext cx="779462" cy="3365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Pros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830638" y="5594350"/>
            <a:ext cx="1320800" cy="436563"/>
          </a:xfrm>
          <a:prstGeom prst="leftRightArrow">
            <a:avLst>
              <a:gd name="adj1" fmla="val 50000"/>
              <a:gd name="adj2" fmla="val 60509"/>
            </a:avLst>
          </a:prstGeom>
          <a:solidFill>
            <a:schemeClr val="bg2"/>
          </a:solidFill>
          <a:ln>
            <a:noFill/>
          </a:ln>
          <a:effectLst>
            <a:prstShdw prst="shdw17" dist="17961" dir="2700000">
              <a:schemeClr val="bg2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8200" y="5446603"/>
            <a:ext cx="253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 smtClean="0"/>
              <a:t>Read Fast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smtClean="0"/>
              <a:t>Standard/Governance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86400" y="5449669"/>
            <a:ext cx="201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 smtClean="0"/>
              <a:t>Load Fast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smtClean="0"/>
              <a:t>Flexibility/Agility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3549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is not for all workloads!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4419600"/>
          </a:xfrm>
        </p:spPr>
        <p:txBody>
          <a:bodyPr>
            <a:normAutofit/>
          </a:bodyPr>
          <a:lstStyle/>
          <a:p>
            <a:r>
              <a:rPr lang="en-US" dirty="0"/>
              <a:t>Not </a:t>
            </a:r>
            <a:r>
              <a:rPr lang="en-US" dirty="0" smtClean="0"/>
              <a:t>good to </a:t>
            </a:r>
            <a:r>
              <a:rPr lang="en-US" dirty="0"/>
              <a:t>process transactions (random access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Not </a:t>
            </a:r>
            <a:r>
              <a:rPr lang="en-US" dirty="0"/>
              <a:t>good when work cannot be </a:t>
            </a:r>
            <a:r>
              <a:rPr lang="en-US" dirty="0" smtClean="0"/>
              <a:t>parallelized</a:t>
            </a:r>
          </a:p>
          <a:p>
            <a:r>
              <a:rPr lang="en-US" dirty="0" smtClean="0"/>
              <a:t>Not </a:t>
            </a:r>
            <a:r>
              <a:rPr lang="en-US" dirty="0"/>
              <a:t>good for low latency data </a:t>
            </a:r>
            <a:r>
              <a:rPr lang="en-US" dirty="0" smtClean="0"/>
              <a:t>access</a:t>
            </a:r>
          </a:p>
          <a:p>
            <a:r>
              <a:rPr lang="en-US" dirty="0" smtClean="0"/>
              <a:t>Not </a:t>
            </a:r>
            <a:r>
              <a:rPr lang="en-US" dirty="0"/>
              <a:t>good for processing lots of small </a:t>
            </a:r>
            <a:r>
              <a:rPr lang="en-US" dirty="0" smtClean="0"/>
              <a:t>files</a:t>
            </a:r>
          </a:p>
          <a:p>
            <a:r>
              <a:rPr lang="en-US" dirty="0" smtClean="0"/>
              <a:t>Not </a:t>
            </a:r>
            <a:r>
              <a:rPr lang="en-US" dirty="0"/>
              <a:t>good for intensive calculations with little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Must code all applications in terms of </a:t>
            </a:r>
            <a:r>
              <a:rPr lang="en-US" dirty="0" smtClean="0">
                <a:latin typeface="Courier New"/>
                <a:cs typeface="Courier New"/>
              </a:rPr>
              <a:t>map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reduce</a:t>
            </a:r>
            <a:r>
              <a:rPr lang="en-US" dirty="0" smtClean="0"/>
              <a:t> steps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6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 in Hadoop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569440"/>
            <a:ext cx="8458200" cy="39905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28</a:t>
            </a:fld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2235200"/>
            <a:ext cx="7493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smtClean="0"/>
              <a:t>Step 1</a:t>
            </a:r>
            <a:endParaRPr 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5186362" y="2233998"/>
            <a:ext cx="749300" cy="277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 smtClean="0"/>
              <a:t>Step 2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812800" y="5916611"/>
            <a:ext cx="736600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Poor performance due to repeated disk I/O and replication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 Drive</a:t>
            </a:r>
            <a:endParaRPr lang="en-US" dirty="0"/>
          </a:p>
        </p:txBody>
      </p:sp>
      <p:pic>
        <p:nvPicPr>
          <p:cNvPr id="6" name="Content Placeholder 5" descr="hard-disk-data-recovery-tips-45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50" r="-14250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course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scientists who want to learn about </a:t>
            </a:r>
            <a:r>
              <a:rPr lang="en-US" dirty="0" err="1" smtClean="0"/>
              <a:t>Scala</a:t>
            </a:r>
            <a:r>
              <a:rPr lang="en-US" dirty="0" smtClean="0"/>
              <a:t>, Spark, </a:t>
            </a:r>
            <a:r>
              <a:rPr lang="en-US" dirty="0" err="1" smtClean="0"/>
              <a:t>Databricks</a:t>
            </a:r>
            <a:r>
              <a:rPr lang="en-US" dirty="0" smtClean="0"/>
              <a:t> &amp; Amazon Web Services</a:t>
            </a:r>
          </a:p>
          <a:p>
            <a:r>
              <a:rPr lang="en-US" dirty="0" smtClean="0"/>
              <a:t>Software engineers who want to explore big data technologies</a:t>
            </a:r>
          </a:p>
          <a:p>
            <a:r>
              <a:rPr lang="en-US" dirty="0" smtClean="0"/>
              <a:t>Others who are just curious about what all these trendy concepts are and are willing to get some hands-on experience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3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 seek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taken for hard disk controller to locate a specific piece of stored data</a:t>
            </a:r>
          </a:p>
          <a:p>
            <a:r>
              <a:rPr lang="en-US" dirty="0" smtClean="0"/>
              <a:t>When anything is written/read to disc drive, the r/w head of disk needs to move to right position</a:t>
            </a:r>
          </a:p>
          <a:p>
            <a:pPr lvl="1"/>
            <a:r>
              <a:rPr lang="en-US" dirty="0" smtClean="0"/>
              <a:t>Try to minimize # disk reads, writes</a:t>
            </a:r>
          </a:p>
          <a:p>
            <a:r>
              <a:rPr lang="en-US" dirty="0" smtClean="0"/>
              <a:t>This is the limiting factor to accessing data</a:t>
            </a:r>
          </a:p>
          <a:p>
            <a:pPr marL="295275" lvl="1" indent="0">
              <a:buNone/>
            </a:pPr>
            <a:r>
              <a:rPr lang="en-US" sz="1800" dirty="0" smtClean="0">
                <a:latin typeface="Courier New"/>
                <a:cs typeface="Courier New"/>
                <a:hlinkClick r:id="rId2"/>
              </a:rPr>
              <a:t>Video of How a Hard Disk Works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5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we need distributed computing?</a:t>
            </a:r>
          </a:p>
          <a:p>
            <a:endParaRPr lang="en-US" dirty="0" smtClean="0"/>
          </a:p>
          <a:p>
            <a:r>
              <a:rPr lang="en-US" dirty="0" smtClean="0"/>
              <a:t>Why do we need </a:t>
            </a:r>
            <a:r>
              <a:rPr lang="en-US" dirty="0" err="1" smtClean="0"/>
              <a:t>Hadoop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/>
              <a:t>What is commodity hardware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What are some of the disadvantages of </a:t>
            </a:r>
            <a:r>
              <a:rPr lang="en-US" dirty="0" err="1" smtClean="0"/>
              <a:t>Hadoop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How are Relational Database Management Systems (RDBMS) different from </a:t>
            </a:r>
            <a:r>
              <a:rPr lang="en-US" dirty="0" err="1" smtClean="0"/>
              <a:t>Hadoop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 descr="exerci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77" y="516686"/>
            <a:ext cx="1135086" cy="1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60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 in Spark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42705"/>
            <a:ext cx="7828323" cy="35166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32</a:t>
            </a:fld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508000" y="1360660"/>
            <a:ext cx="736600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Improvement on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Hadoop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: use memory instead of hard disk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3900" y="2247900"/>
            <a:ext cx="7493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smtClean="0"/>
              <a:t>Step 1</a:t>
            </a:r>
            <a:endParaRPr lang="en-US" sz="1800"/>
          </a:p>
        </p:txBody>
      </p:sp>
      <p:sp>
        <p:nvSpPr>
          <p:cNvPr id="8" name="TextBox 7"/>
          <p:cNvSpPr txBox="1"/>
          <p:nvPr/>
        </p:nvSpPr>
        <p:spPr>
          <a:xfrm>
            <a:off x="4824412" y="2247900"/>
            <a:ext cx="7493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smtClean="0"/>
              <a:t>Step </a:t>
            </a:r>
            <a:endParaRPr lang="en-US" sz="1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8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Processing in Spark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842705"/>
            <a:ext cx="3606799" cy="16202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33</a:t>
            </a:fld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508000" y="1360660"/>
            <a:ext cx="736600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Exploit memory whenever possible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19" y="2387600"/>
            <a:ext cx="5384131" cy="380640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9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Stack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93" y="1551453"/>
            <a:ext cx="5512413" cy="38900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34</a:t>
            </a:fld>
            <a:endParaRPr lang="en-US" b="0" dirty="0"/>
          </a:p>
        </p:txBody>
      </p:sp>
      <p:sp>
        <p:nvSpPr>
          <p:cNvPr id="2" name="TextBox 1"/>
          <p:cNvSpPr txBox="1"/>
          <p:nvPr/>
        </p:nvSpPr>
        <p:spPr>
          <a:xfrm>
            <a:off x="1752600" y="563880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All are compute components 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</a:p>
          <a:p>
            <a:pPr algn="ctr"/>
            <a:r>
              <a:rPr lang="en-US" b="1" dirty="0" smtClean="0"/>
              <a:t>By design, it does not include a file system! This is why we will introduce </a:t>
            </a:r>
            <a:r>
              <a:rPr lang="en-US" b="1" dirty="0" err="1" smtClean="0"/>
              <a:t>Hadoop</a:t>
            </a:r>
            <a:r>
              <a:rPr lang="en-US" b="1" dirty="0" smtClean="0"/>
              <a:t> Distributed File System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8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Distributed File System (HDFS)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Horizontal Scroll 6"/>
          <p:cNvSpPr/>
          <p:nvPr/>
        </p:nvSpPr>
        <p:spPr>
          <a:xfrm>
            <a:off x="952500" y="1295400"/>
            <a:ext cx="7239000" cy="1752600"/>
          </a:xfrm>
          <a:prstGeom prst="horizont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Design Point:</a:t>
            </a:r>
          </a:p>
          <a:p>
            <a:pPr algn="ctr"/>
            <a:r>
              <a:rPr lang="en-US" dirty="0" smtClean="0"/>
              <a:t>Store very large files with streaming data access patterns, running on clusters of commodity hardware</a:t>
            </a:r>
            <a:endParaRPr lang="en-US" dirty="0"/>
          </a:p>
        </p:txBody>
      </p:sp>
      <p:sp>
        <p:nvSpPr>
          <p:cNvPr id="26" name="AutoShape 2" descr="Image result for petabyte external hard driv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28600" y="2590800"/>
            <a:ext cx="3657599" cy="1841304"/>
            <a:chOff x="55685" y="2321169"/>
            <a:chExt cx="3657599" cy="1841304"/>
          </a:xfrm>
        </p:grpSpPr>
        <p:sp>
          <p:nvSpPr>
            <p:cNvPr id="8" name="TextBox 7"/>
            <p:cNvSpPr txBox="1"/>
            <p:nvPr/>
          </p:nvSpPr>
          <p:spPr>
            <a:xfrm>
              <a:off x="1427285" y="3540369"/>
              <a:ext cx="2285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Gigabytes, Terabytes, and Petabytes</a:t>
              </a:r>
              <a:endParaRPr lang="en-US" sz="16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1752600" y="2321169"/>
              <a:ext cx="6096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2" name="Picture 4" descr="http://www.technobuffalo.com/wp-content/uploads/2010/04/pileofharddrive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5" y="3363742"/>
              <a:ext cx="1355312" cy="79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4343400" y="2895600"/>
            <a:ext cx="4590702" cy="1393581"/>
            <a:chOff x="4646302" y="2628215"/>
            <a:chExt cx="4590702" cy="1393581"/>
          </a:xfrm>
        </p:grpSpPr>
        <p:sp>
          <p:nvSpPr>
            <p:cNvPr id="10" name="TextBox 9"/>
            <p:cNvSpPr txBox="1"/>
            <p:nvPr/>
          </p:nvSpPr>
          <p:spPr>
            <a:xfrm>
              <a:off x="5484502" y="3314015"/>
              <a:ext cx="37525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</a:rPr>
                <a:t>Fault-tolerance</a:t>
              </a:r>
              <a:r>
                <a:rPr lang="en-US" dirty="0" smtClean="0"/>
                <a:t>: </a:t>
              </a:r>
            </a:p>
            <a:p>
              <a:r>
                <a:rPr lang="en-US" dirty="0" smtClean="0"/>
                <a:t>No data loss, no service interruptions!</a:t>
              </a:r>
              <a:endParaRPr lang="en-US" i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334000" y="2628215"/>
              <a:ext cx="609600" cy="8395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6" name="Picture 8" descr="http://lsm.epfl.ch/files/content/sites/lsm/files/shared/Research/kno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302" y="3200400"/>
              <a:ext cx="821396" cy="821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1143000" y="2321169"/>
            <a:ext cx="7159441" cy="3622431"/>
            <a:chOff x="1143000" y="2321169"/>
            <a:chExt cx="7159441" cy="3622431"/>
          </a:xfrm>
        </p:grpSpPr>
        <p:sp>
          <p:nvSpPr>
            <p:cNvPr id="9" name="TextBox 8"/>
            <p:cNvSpPr txBox="1"/>
            <p:nvPr/>
          </p:nvSpPr>
          <p:spPr>
            <a:xfrm>
              <a:off x="1143000" y="4743271"/>
              <a:ext cx="6019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Most common access pattern</a:t>
              </a:r>
              <a:r>
                <a:rPr lang="en-US" dirty="0" smtClean="0"/>
                <a:t>: </a:t>
              </a:r>
              <a:r>
                <a:rPr lang="en-US" dirty="0" smtClean="0">
                  <a:solidFill>
                    <a:schemeClr val="accent2"/>
                  </a:solidFill>
                </a:rPr>
                <a:t>write-once, read-many-times</a:t>
              </a:r>
            </a:p>
            <a:p>
              <a:r>
                <a:rPr lang="en-US" dirty="0" smtClean="0"/>
                <a:t>For each analysis, read entire or majority of the data set</a:t>
              </a:r>
            </a:p>
            <a:p>
              <a:r>
                <a:rPr lang="en-US" i="1" dirty="0" smtClean="0">
                  <a:sym typeface="Wingdings" pitchFamily="2" charset="2"/>
                </a:rPr>
                <a:t> </a:t>
              </a:r>
              <a:r>
                <a:rPr lang="en-US" i="1" dirty="0" smtClean="0"/>
                <a:t>Time to read entire data set is more important than time to read the first record!</a:t>
              </a:r>
              <a:endParaRPr lang="en-US" i="1" dirty="0"/>
            </a:p>
          </p:txBody>
        </p:sp>
        <p:cxnSp>
          <p:nvCxnSpPr>
            <p:cNvPr id="18" name="Straight Arrow Connector 17"/>
            <p:cNvCxnSpPr>
              <a:endCxn id="9" idx="0"/>
            </p:cNvCxnSpPr>
            <p:nvPr/>
          </p:nvCxnSpPr>
          <p:spPr>
            <a:xfrm>
              <a:off x="4152900" y="2321169"/>
              <a:ext cx="0" cy="24221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8" name="Picture 10" descr="http://www.cliqventures.com/content/images/data_append_example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6351" y="4572000"/>
              <a:ext cx="1246090" cy="1285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663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Master-slave architecture</a:t>
            </a:r>
          </a:p>
          <a:p>
            <a:pPr lvl="1"/>
            <a:r>
              <a:rPr lang="en-US" sz="1600" dirty="0" smtClean="0"/>
              <a:t>Master = Name node;   Slaves = Data nodes</a:t>
            </a:r>
          </a:p>
          <a:p>
            <a:r>
              <a:rPr lang="en-US" sz="2000" dirty="0" smtClean="0"/>
              <a:t>Block-structured file system</a:t>
            </a:r>
          </a:p>
          <a:p>
            <a:pPr lvl="1"/>
            <a:r>
              <a:rPr lang="en-US" sz="1800" dirty="0" smtClean="0"/>
              <a:t>Like most other file systems, however w/ larger block size</a:t>
            </a:r>
          </a:p>
          <a:p>
            <a:r>
              <a:rPr lang="en-US" sz="2000" i="1" dirty="0" smtClean="0">
                <a:solidFill>
                  <a:srgbClr val="C00000"/>
                </a:solidFill>
              </a:rPr>
              <a:t>Blocking</a:t>
            </a:r>
            <a:r>
              <a:rPr lang="en-US" sz="2000" dirty="0" smtClean="0"/>
              <a:t>: Configurable block size (64 MB default)</a:t>
            </a:r>
          </a:p>
          <a:p>
            <a:r>
              <a:rPr lang="en-US" sz="2000" i="1" dirty="0" smtClean="0">
                <a:solidFill>
                  <a:srgbClr val="C00000"/>
                </a:solidFill>
              </a:rPr>
              <a:t>Block distribution</a:t>
            </a:r>
            <a:r>
              <a:rPr lang="en-US" sz="2000" dirty="0" smtClean="0"/>
              <a:t>: Distribution of blocks across different nodes (</a:t>
            </a:r>
            <a:r>
              <a:rPr lang="en-US" sz="2000" b="1" dirty="0" smtClean="0"/>
              <a:t>data nodes</a:t>
            </a:r>
            <a:r>
              <a:rPr lang="en-US" sz="2000" dirty="0" smtClean="0"/>
              <a:t>!)</a:t>
            </a:r>
          </a:p>
          <a:p>
            <a:r>
              <a:rPr lang="en-US" sz="2000" i="1" dirty="0" smtClean="0">
                <a:solidFill>
                  <a:srgbClr val="C00000"/>
                </a:solidFill>
              </a:rPr>
              <a:t>Replication</a:t>
            </a:r>
            <a:r>
              <a:rPr lang="en-US" sz="2000" dirty="0" smtClean="0"/>
              <a:t>: Each data block is stored on multiple data nodes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334000" y="3733800"/>
          <a:ext cx="1889760" cy="4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"/>
                <a:gridCol w="472440"/>
                <a:gridCol w="472440"/>
                <a:gridCol w="472440"/>
              </a:tblGrid>
              <a:tr h="424960">
                <a:tc>
                  <a:txBody>
                    <a:bodyPr/>
                    <a:lstStyle/>
                    <a:p>
                      <a:r>
                        <a:rPr lang="en-US" dirty="0" smtClean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752600" y="3733800"/>
          <a:ext cx="2362200" cy="4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</a:tblGrid>
              <a:tr h="424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4343400" y="3927232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8121" y="408256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File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270729" y="4082560"/>
            <a:ext cx="197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Blocks of equal size</a:t>
            </a:r>
            <a:endParaRPr lang="en-US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4343400" y="5207913"/>
            <a:ext cx="3962400" cy="1072779"/>
            <a:chOff x="3733800" y="5105400"/>
            <a:chExt cx="3962400" cy="1072779"/>
          </a:xfrm>
        </p:grpSpPr>
        <p:sp>
          <p:nvSpPr>
            <p:cNvPr id="15" name="Flowchart: Magnetic Disk 14"/>
            <p:cNvSpPr/>
            <p:nvPr/>
          </p:nvSpPr>
          <p:spPr>
            <a:xfrm>
              <a:off x="3733800" y="5105400"/>
              <a:ext cx="914400" cy="1072779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4953000" y="5105400"/>
              <a:ext cx="914400" cy="1072779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Magnetic Disk 17"/>
            <p:cNvSpPr/>
            <p:nvPr/>
          </p:nvSpPr>
          <p:spPr>
            <a:xfrm>
              <a:off x="6781800" y="5105400"/>
              <a:ext cx="914400" cy="1072779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72200" y="5257800"/>
              <a:ext cx="354264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r>
                <a:rPr lang="en-US" sz="4000" dirty="0" smtClean="0"/>
                <a:t>…</a:t>
              </a:r>
              <a:endParaRPr lang="en-US" sz="40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5257800" y="4451892"/>
            <a:ext cx="457200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902099" y="4451892"/>
            <a:ext cx="1056833" cy="609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902099" y="4451892"/>
            <a:ext cx="1041679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011686" y="4451892"/>
            <a:ext cx="304800" cy="5334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553200" y="4451892"/>
            <a:ext cx="228600" cy="609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91200" y="6356892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Data Nodes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914400" y="509647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</a:rPr>
              <a:t>Data partitioning &amp; block distribution is done by the system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2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25898"/>
            <a:ext cx="85344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Very popular concept</a:t>
            </a:r>
          </a:p>
          <a:p>
            <a:endParaRPr lang="en-US" sz="2400" dirty="0" smtClean="0"/>
          </a:p>
          <a:p>
            <a:r>
              <a:rPr lang="en-US" sz="2400" dirty="0" smtClean="0"/>
              <a:t>Files are split into equal-sized blocks</a:t>
            </a:r>
          </a:p>
          <a:p>
            <a:pPr lvl="1"/>
            <a:r>
              <a:rPr lang="en-US" sz="2000" dirty="0" smtClean="0"/>
              <a:t>Blocks are stored as independent units</a:t>
            </a:r>
          </a:p>
          <a:p>
            <a:pPr lvl="1"/>
            <a:r>
              <a:rPr lang="en-US" sz="2000" dirty="0" smtClean="0"/>
              <a:t>Nodes storing data blocks are known as </a:t>
            </a:r>
            <a:r>
              <a:rPr lang="en-US" sz="2000" i="1" dirty="0" smtClean="0"/>
              <a:t>data nodes</a:t>
            </a:r>
          </a:p>
          <a:p>
            <a:endParaRPr lang="en-US" sz="2400" dirty="0" smtClean="0"/>
          </a:p>
          <a:p>
            <a:r>
              <a:rPr lang="en-US" sz="2400" dirty="0" smtClean="0"/>
              <a:t>Block size</a:t>
            </a:r>
          </a:p>
          <a:p>
            <a:pPr lvl="1"/>
            <a:r>
              <a:rPr lang="en-US" sz="2000" dirty="0" smtClean="0"/>
              <a:t>Common size in most file systems: 4-8 KB</a:t>
            </a:r>
          </a:p>
          <a:p>
            <a:pPr lvl="1"/>
            <a:r>
              <a:rPr lang="en-US" sz="2000" dirty="0" smtClean="0"/>
              <a:t>HDFS default block size = 128 MB </a:t>
            </a:r>
          </a:p>
          <a:p>
            <a:pPr marL="914400" lvl="2" indent="-166688"/>
            <a:r>
              <a:rPr lang="en-US" sz="1800" dirty="0" smtClean="0"/>
              <a:t>In practice, greater than 128MB is also common</a:t>
            </a:r>
          </a:p>
          <a:p>
            <a:pPr marL="914400" lvl="2" indent="-166688"/>
            <a:r>
              <a:rPr lang="en-US" sz="1800" dirty="0" smtClean="0"/>
              <a:t>Favors streaming scans as large amounts of data is laid out sequentially on disk</a:t>
            </a:r>
          </a:p>
          <a:p>
            <a:pPr lvl="1"/>
            <a:r>
              <a:rPr lang="en-US" sz="2000" dirty="0" smtClean="0"/>
              <a:t>Configurable </a:t>
            </a:r>
            <a:r>
              <a:rPr lang="en-US" sz="2000" i="1" dirty="0" smtClean="0"/>
              <a:t>at file-level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074" name="Picture 2" descr="http://upnotnorth.net/wp-content/uploads/2013/09/Pile-of-blocks-1024x8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7200"/>
            <a:ext cx="238713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116"/>
            <a:ext cx="85344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HDFS runs in its own separate namespace</a:t>
            </a:r>
          </a:p>
          <a:p>
            <a:pPr lvl="1"/>
            <a:r>
              <a:rPr lang="en-US" sz="2000" dirty="0" smtClean="0"/>
              <a:t>HDFS Files are not seen as part of ordinary FS</a:t>
            </a:r>
          </a:p>
          <a:p>
            <a:pPr lvl="1"/>
            <a:r>
              <a:rPr lang="en-US" sz="2000" dirty="0" smtClean="0"/>
              <a:t>Blocks are stored as individual files, w/ some internal names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Users </a:t>
            </a:r>
            <a:r>
              <a:rPr lang="en-US" sz="2000" b="1" dirty="0" smtClean="0"/>
              <a:t>should not </a:t>
            </a:r>
            <a:r>
              <a:rPr lang="en-US" sz="2000" dirty="0" smtClean="0"/>
              <a:t>interact and manipulate these block files via ordinary Linux FS tools (</a:t>
            </a:r>
            <a:r>
              <a:rPr lang="en-US" sz="2000" dirty="0" err="1" smtClean="0"/>
              <a:t>cp</a:t>
            </a:r>
            <a:r>
              <a:rPr lang="en-US" sz="2000" dirty="0" smtClean="0"/>
              <a:t>, mv, etc.), as they are managed by data nodes! </a:t>
            </a:r>
          </a:p>
          <a:p>
            <a:pPr marL="341313" lvl="1" indent="0">
              <a:buNone/>
            </a:pPr>
            <a:endParaRPr lang="en-US" sz="2000" dirty="0" smtClean="0"/>
          </a:p>
          <a:p>
            <a:pPr marL="341313" lvl="1" indent="0">
              <a:buNone/>
            </a:pPr>
            <a:endParaRPr lang="en-US" sz="2000" dirty="0" smtClean="0"/>
          </a:p>
          <a:p>
            <a:pPr lvl="1"/>
            <a:r>
              <a:rPr lang="en-US" sz="2000" dirty="0" smtClean="0"/>
              <a:t>350MB </a:t>
            </a:r>
            <a:r>
              <a:rPr lang="en-US" sz="2000" dirty="0"/>
              <a:t>files is split into 3 blocks of size 128MB, 128MB, 94MB</a:t>
            </a:r>
          </a:p>
          <a:p>
            <a:pPr lvl="1"/>
            <a:endParaRPr lang="en-US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5848350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2000" y="5791200"/>
            <a:ext cx="784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 file smaller than HDFS block size does not occupy full block’s worth of storage!</a:t>
            </a:r>
            <a:endParaRPr lang="en-US" i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640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Large Block Size?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HDFS is designed for streaming access over data residing on commodity hardware</a:t>
            </a:r>
          </a:p>
          <a:p>
            <a:r>
              <a:rPr lang="en-US" dirty="0" smtClean="0"/>
              <a:t>Minimize the time spent in disk seeks</a:t>
            </a:r>
          </a:p>
          <a:p>
            <a:pPr lvl="1"/>
            <a:r>
              <a:rPr lang="en-US" dirty="0" smtClean="0"/>
              <a:t>Focus on high </a:t>
            </a:r>
            <a:r>
              <a:rPr lang="en-US" dirty="0"/>
              <a:t>throughput of data access rather than low-latency of data </a:t>
            </a:r>
            <a:r>
              <a:rPr lang="en-US" dirty="0" smtClean="0"/>
              <a:t>access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Seek time = 10ms, transfer rate = 100 MB/s</a:t>
            </a:r>
          </a:p>
          <a:p>
            <a:pPr lvl="1"/>
            <a:r>
              <a:rPr lang="en-US" dirty="0" smtClean="0"/>
              <a:t>Reading 100MB block </a:t>
            </a:r>
          </a:p>
          <a:p>
            <a:pPr lvl="2"/>
            <a:r>
              <a:rPr lang="en-US" dirty="0" smtClean="0"/>
              <a:t>Seek time (10ms) is 1% of transfer time (1sec)</a:t>
            </a:r>
          </a:p>
          <a:p>
            <a:pPr lvl="1"/>
            <a:r>
              <a:rPr lang="en-US" dirty="0" smtClean="0"/>
              <a:t>Reading 64KB block</a:t>
            </a:r>
          </a:p>
          <a:p>
            <a:pPr lvl="2"/>
            <a:r>
              <a:rPr lang="en-US" dirty="0" smtClean="0"/>
              <a:t>Seek time (10ms) is &gt;10 times of transfer time (0.625ms)</a:t>
            </a:r>
          </a:p>
          <a:p>
            <a:pPr lvl="2"/>
            <a:endParaRPr lang="en-US" dirty="0" smtClean="0"/>
          </a:p>
          <a:p>
            <a:pPr lvl="1">
              <a:buFont typeface="Calibri" pitchFamily="34" charset="0"/>
              <a:buChar char="→"/>
            </a:pPr>
            <a:r>
              <a:rPr lang="en-US" i="1" dirty="0" smtClean="0">
                <a:solidFill>
                  <a:srgbClr val="00B050"/>
                </a:solidFill>
              </a:rPr>
              <a:t>Larger block size, the smaller is the effect of seek time!</a:t>
            </a:r>
          </a:p>
          <a:p>
            <a:pPr lvl="1">
              <a:buFont typeface="Calibri" pitchFamily="34" charset="0"/>
              <a:buChar char="→"/>
            </a:pPr>
            <a:r>
              <a:rPr lang="en-US" i="1" dirty="0" smtClean="0">
                <a:solidFill>
                  <a:srgbClr val="00B050"/>
                </a:solidFill>
              </a:rPr>
              <a:t>As transfer speeds grow w/ new generation of disk drives, block size must be increased!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statically-typed programming language such as Java</a:t>
            </a:r>
          </a:p>
          <a:p>
            <a:pPr lvl="1"/>
            <a:r>
              <a:rPr lang="en-US" dirty="0" smtClean="0"/>
              <a:t>Advanced Python knowledge (i.e. object oriented Python) is also okay</a:t>
            </a:r>
          </a:p>
          <a:p>
            <a:r>
              <a:rPr lang="en-US" dirty="0" smtClean="0"/>
              <a:t>SQL: basic queries: SELECT, GROUP BY, ORDER BY </a:t>
            </a:r>
          </a:p>
          <a:p>
            <a:r>
              <a:rPr lang="en-US" dirty="0" smtClean="0"/>
              <a:t>Unix/Linux/OSX: navigating &amp; working with Unix commands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Basics of linear algebra for machine learning piece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Master-Slave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Master: </a:t>
            </a:r>
            <a:r>
              <a:rPr lang="en-US" sz="2400" b="1" dirty="0" err="1" smtClean="0"/>
              <a:t>Namenode</a:t>
            </a:r>
            <a:endParaRPr lang="en-US" sz="2400" dirty="0" smtClean="0"/>
          </a:p>
          <a:p>
            <a:pPr lvl="1"/>
            <a:r>
              <a:rPr lang="en-US" sz="2000" dirty="0" smtClean="0"/>
              <a:t>Manages file system namespace</a:t>
            </a:r>
          </a:p>
          <a:p>
            <a:pPr lvl="1"/>
            <a:r>
              <a:rPr lang="en-US" sz="2000" dirty="0" smtClean="0"/>
              <a:t>Maintains file system tree and metadata</a:t>
            </a:r>
          </a:p>
          <a:p>
            <a:pPr lvl="1"/>
            <a:r>
              <a:rPr lang="en-US" sz="2000" dirty="0" smtClean="0"/>
              <a:t>Typical operations</a:t>
            </a:r>
          </a:p>
          <a:p>
            <a:pPr lvl="2"/>
            <a:r>
              <a:rPr lang="en-US" sz="1600" dirty="0" smtClean="0"/>
              <a:t>Open, close, rename files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Slaves: </a:t>
            </a:r>
            <a:r>
              <a:rPr lang="en-US" sz="2400" b="1" dirty="0" err="1" smtClean="0"/>
              <a:t>Datanodes</a:t>
            </a:r>
            <a:endParaRPr lang="en-US" sz="2400" b="1" dirty="0" smtClean="0"/>
          </a:p>
          <a:p>
            <a:pPr lvl="1"/>
            <a:r>
              <a:rPr lang="en-US" sz="2000" dirty="0" smtClean="0"/>
              <a:t>Workhorses!</a:t>
            </a:r>
          </a:p>
          <a:p>
            <a:pPr lvl="1"/>
            <a:r>
              <a:rPr lang="en-US" sz="2000" dirty="0" smtClean="0"/>
              <a:t>Store and retrieve data blocks</a:t>
            </a:r>
          </a:p>
          <a:p>
            <a:pPr lvl="2"/>
            <a:r>
              <a:rPr lang="en-US" sz="1800" dirty="0" smtClean="0"/>
              <a:t>When they are told by the client or the </a:t>
            </a:r>
            <a:r>
              <a:rPr lang="en-US" sz="1800" dirty="0" err="1" smtClean="0"/>
              <a:t>namenode</a:t>
            </a:r>
            <a:endParaRPr lang="en-US" sz="1800" dirty="0" smtClean="0"/>
          </a:p>
          <a:p>
            <a:pPr lvl="1"/>
            <a:r>
              <a:rPr lang="en-US" sz="2000" dirty="0" smtClean="0"/>
              <a:t>Report back to </a:t>
            </a:r>
            <a:r>
              <a:rPr lang="en-US" sz="2000" dirty="0" err="1" smtClean="0"/>
              <a:t>namenode</a:t>
            </a:r>
            <a:r>
              <a:rPr lang="en-US" sz="2000" dirty="0" smtClean="0"/>
              <a:t> periodically with the list of blocks they store</a:t>
            </a:r>
          </a:p>
          <a:p>
            <a:pPr lvl="1"/>
            <a:r>
              <a:rPr lang="en-US" sz="2000" dirty="0" smtClean="0"/>
              <a:t>Typical operations</a:t>
            </a:r>
          </a:p>
          <a:p>
            <a:pPr lvl="2"/>
            <a:r>
              <a:rPr lang="en-US" sz="1600" dirty="0" smtClean="0"/>
              <a:t>Block creation, deletion, and replication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2" descr="http://www.ibm.com/developerworks/cn/linux/l-hadoop/figure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71600"/>
            <a:ext cx="376697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6248400"/>
            <a:ext cx="5490862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Without the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namenode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, file system can not be used !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4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Namenode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135487" cy="5181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Metadata consists of </a:t>
            </a:r>
            <a:endParaRPr lang="en-US" sz="2000" dirty="0" smtClean="0"/>
          </a:p>
          <a:p>
            <a:pPr lvl="1"/>
            <a:r>
              <a:rPr lang="en-US" sz="1800" dirty="0" smtClean="0"/>
              <a:t>List of files (tree)</a:t>
            </a:r>
          </a:p>
          <a:p>
            <a:pPr lvl="1"/>
            <a:r>
              <a:rPr lang="en-US" sz="1800" dirty="0" smtClean="0"/>
              <a:t>List of blocks for each file</a:t>
            </a:r>
          </a:p>
          <a:p>
            <a:pPr lvl="1"/>
            <a:r>
              <a:rPr lang="en-US" sz="1800" dirty="0" smtClean="0"/>
              <a:t>List of data nodes for each block</a:t>
            </a:r>
          </a:p>
          <a:p>
            <a:pPr lvl="1"/>
            <a:r>
              <a:rPr lang="en-US" sz="1800" dirty="0" smtClean="0"/>
              <a:t>Replication factor</a:t>
            </a:r>
          </a:p>
          <a:p>
            <a:pPr lvl="1"/>
            <a:r>
              <a:rPr lang="en-US" sz="1800" dirty="0" smtClean="0"/>
              <a:t>Other file-level attributes, such as owner, permissions, access timings</a:t>
            </a:r>
          </a:p>
          <a:p>
            <a:pPr lvl="1"/>
            <a:r>
              <a:rPr lang="en-US" sz="1800" dirty="0" smtClean="0"/>
              <a:t>Edit log</a:t>
            </a:r>
            <a:endParaRPr lang="en-US" sz="16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Metadata is stored in memory</a:t>
            </a:r>
            <a:endParaRPr lang="en-US" sz="2000" dirty="0" smtClean="0"/>
          </a:p>
          <a:p>
            <a:r>
              <a:rPr lang="en-US" sz="2400" dirty="0" smtClean="0"/>
              <a:t>Protect against data loss</a:t>
            </a:r>
          </a:p>
          <a:p>
            <a:pPr lvl="1"/>
            <a:r>
              <a:rPr lang="en-US" sz="2000" dirty="0" smtClean="0"/>
              <a:t>Store metadata persistently on the disk (with backup)</a:t>
            </a:r>
          </a:p>
          <a:p>
            <a:pPr lvl="1"/>
            <a:r>
              <a:rPr lang="en-US" sz="2000" dirty="0" smtClean="0"/>
              <a:t>Run a secondary </a:t>
            </a:r>
            <a:r>
              <a:rPr lang="en-US" sz="2000" dirty="0" err="1" smtClean="0"/>
              <a:t>namenode</a:t>
            </a:r>
            <a:endParaRPr lang="en-US" sz="2000" dirty="0" smtClean="0"/>
          </a:p>
          <a:p>
            <a:pPr lvl="1"/>
            <a:r>
              <a:rPr lang="en-US" sz="2000" dirty="0" smtClean="0"/>
              <a:t>Run a hot standby </a:t>
            </a:r>
            <a:r>
              <a:rPr lang="en-US" sz="2000" dirty="0" err="1" smtClean="0"/>
              <a:t>namenode</a:t>
            </a:r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2" descr="https://woodwardadvisors.files.wordpress.com/2013/03/thumbs-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52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52600" y="3657600"/>
            <a:ext cx="561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Each directory, file, and block takes 150 Bytes of metadata</a:t>
            </a:r>
            <a:endParaRPr lang="en-US" i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90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Distribution &amp;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6858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Example: a 6-node cluster</a:t>
            </a:r>
          </a:p>
          <a:p>
            <a:pPr lvl="1"/>
            <a:r>
              <a:rPr lang="en-US" sz="2000" dirty="0" smtClean="0"/>
              <a:t>Name node must be a high-end server w/ RAID</a:t>
            </a:r>
          </a:p>
          <a:p>
            <a:pPr lvl="1"/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924304" y="6425650"/>
            <a:ext cx="1391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Data Nodes</a:t>
            </a:r>
            <a:endParaRPr lang="en-US" sz="2000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143000" y="2057400"/>
            <a:ext cx="7696200" cy="4527989"/>
            <a:chOff x="1143000" y="1921107"/>
            <a:chExt cx="7696200" cy="4527989"/>
          </a:xfrm>
        </p:grpSpPr>
        <p:sp>
          <p:nvSpPr>
            <p:cNvPr id="7" name="Flowchart: Magnetic Disk 6"/>
            <p:cNvSpPr/>
            <p:nvPr/>
          </p:nvSpPr>
          <p:spPr>
            <a:xfrm>
              <a:off x="1143000" y="4832840"/>
              <a:ext cx="1143000" cy="1219200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07122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B</a:t>
              </a:r>
              <a:r>
                <a:rPr lang="en-US" sz="1400" b="1" dirty="0" smtClean="0"/>
                <a:t>1</a:t>
              </a:r>
              <a:endParaRPr lang="en-US" sz="14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78976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A2</a:t>
              </a:r>
              <a:endParaRPr lang="en-US" sz="1400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38656" y="5671040"/>
              <a:ext cx="304800" cy="304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B3</a:t>
              </a:r>
              <a:endParaRPr lang="en-US" sz="1400" b="1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2590800" y="4832840"/>
              <a:ext cx="1143000" cy="1219200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54922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A1</a:t>
              </a:r>
              <a:endParaRPr lang="en-US" sz="14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26776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B2</a:t>
              </a:r>
              <a:endParaRPr lang="en-US" sz="14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86456" y="5671040"/>
              <a:ext cx="304800" cy="304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B3</a:t>
              </a:r>
              <a:endParaRPr lang="en-US" sz="1400" b="1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038600" y="4832840"/>
              <a:ext cx="1143000" cy="1219200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02722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B</a:t>
              </a:r>
              <a:r>
                <a:rPr lang="en-US" sz="1400" b="1" dirty="0" smtClean="0"/>
                <a:t>1</a:t>
              </a:r>
              <a:endParaRPr lang="en-US" sz="14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74576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B2</a:t>
              </a:r>
              <a:endParaRPr lang="en-US" sz="14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34256" y="5671040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A2</a:t>
              </a:r>
              <a:endParaRPr lang="en-US" sz="1400" b="1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5486400" y="4832840"/>
              <a:ext cx="1143000" cy="1219200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650522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/>
                <a:t>B</a:t>
              </a:r>
              <a:r>
                <a:rPr lang="en-US" sz="1400" b="1" dirty="0" smtClean="0"/>
                <a:t>1</a:t>
              </a:r>
              <a:endParaRPr lang="en-US" sz="1400" b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22376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B3</a:t>
              </a:r>
              <a:endParaRPr lang="en-US" sz="1400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82056" y="5671040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A1</a:t>
              </a:r>
              <a:endParaRPr lang="en-US" sz="1400" b="1" dirty="0"/>
            </a:p>
          </p:txBody>
        </p:sp>
        <p:sp>
          <p:nvSpPr>
            <p:cNvPr id="32" name="Flowchart: Magnetic Disk 31"/>
            <p:cNvSpPr/>
            <p:nvPr/>
          </p:nvSpPr>
          <p:spPr>
            <a:xfrm>
              <a:off x="6934200" y="4832840"/>
              <a:ext cx="1143000" cy="1219200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098322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A1</a:t>
              </a:r>
              <a:endParaRPr lang="en-US" sz="1400" b="1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20000" y="5307624"/>
              <a:ext cx="304800" cy="304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B2</a:t>
              </a:r>
              <a:endParaRPr lang="en-US" sz="1400" b="1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329856" y="5671040"/>
              <a:ext cx="304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/>
                <a:t>A2</a:t>
              </a:r>
              <a:endParaRPr lang="en-US" sz="1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98014" y="2699240"/>
              <a:ext cx="2179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conf</a:t>
              </a:r>
              <a:r>
                <a:rPr lang="en-US" i="1" dirty="0" smtClean="0"/>
                <a:t>/hadoop-site.xml</a:t>
              </a:r>
            </a:p>
            <a:p>
              <a:r>
                <a:rPr lang="en-US" i="1" dirty="0" err="1" smtClean="0"/>
                <a:t>dfs.replication</a:t>
              </a:r>
              <a:r>
                <a:rPr lang="en-US" i="1" dirty="0" smtClean="0"/>
                <a:t> = 3</a:t>
              </a:r>
              <a:endParaRPr lang="en-US" i="1" dirty="0"/>
            </a:p>
          </p:txBody>
        </p:sp>
        <p:sp>
          <p:nvSpPr>
            <p:cNvPr id="41" name="Left Brace 40"/>
            <p:cNvSpPr/>
            <p:nvPr/>
          </p:nvSpPr>
          <p:spPr>
            <a:xfrm rot="16200000">
              <a:off x="4413739" y="3661935"/>
              <a:ext cx="392722" cy="51816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Magnetic Disk 37"/>
            <p:cNvSpPr/>
            <p:nvPr/>
          </p:nvSpPr>
          <p:spPr>
            <a:xfrm>
              <a:off x="3050851" y="1921107"/>
              <a:ext cx="2664149" cy="1921133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90793" y="2678669"/>
              <a:ext cx="1603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/</a:t>
              </a:r>
              <a:r>
                <a:rPr lang="en-US" sz="1600" dirty="0" err="1" smtClean="0"/>
                <a:t>usr</a:t>
              </a:r>
              <a:r>
                <a:rPr lang="en-US" sz="1600" dirty="0" smtClean="0"/>
                <a:t>/john/foo.txt</a:t>
              </a:r>
              <a:endParaRPr 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99515" y="3159317"/>
              <a:ext cx="1583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/</a:t>
              </a:r>
              <a:r>
                <a:rPr lang="en-US" sz="1600" dirty="0" err="1" smtClean="0"/>
                <a:t>usr</a:t>
              </a:r>
              <a:r>
                <a:rPr lang="en-US" sz="1600" dirty="0" smtClean="0"/>
                <a:t>/john/bar.txt</a:t>
              </a:r>
              <a:endParaRPr 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63446" y="1937240"/>
              <a:ext cx="1624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schemeClr val="accent5">
                      <a:lumMod val="75000"/>
                    </a:schemeClr>
                  </a:solidFill>
                </a:rPr>
                <a:t>Name Node </a:t>
              </a:r>
            </a:p>
            <a:p>
              <a:pPr algn="ctr"/>
              <a:r>
                <a:rPr lang="en-US" sz="1600" b="1" i="1" dirty="0" smtClean="0">
                  <a:solidFill>
                    <a:schemeClr val="accent5">
                      <a:lumMod val="75000"/>
                    </a:schemeClr>
                  </a:solidFill>
                </a:rPr>
                <a:t>(metadata store)</a:t>
              </a:r>
              <a:endParaRPr lang="en-US" sz="1600" b="1" i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679266" y="2710935"/>
              <a:ext cx="618392" cy="304800"/>
              <a:chOff x="2907322" y="3751384"/>
              <a:chExt cx="618392" cy="3048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907322" y="3751384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 smtClean="0"/>
                  <a:t>A1</a:t>
                </a:r>
                <a:endParaRPr lang="en-US" sz="1400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220914" y="3751384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 smtClean="0"/>
                  <a:t>A2</a:t>
                </a:r>
                <a:endParaRPr lang="en-US" sz="1400" b="1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4692160" y="3197472"/>
              <a:ext cx="905608" cy="304800"/>
              <a:chOff x="2904392" y="4191000"/>
              <a:chExt cx="905608" cy="30480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904392" y="4191000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 smtClean="0"/>
                  <a:t>B1</a:t>
                </a:r>
                <a:endParaRPr lang="en-US" sz="1400" b="1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209192" y="4191000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 smtClean="0"/>
                  <a:t>B2</a:t>
                </a:r>
                <a:endParaRPr lang="en-US" sz="1400" b="1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505200" y="4191000"/>
                <a:ext cx="304800" cy="3048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 smtClean="0"/>
                  <a:t>B3</a:t>
                </a:r>
                <a:endParaRPr lang="en-US" sz="1400" b="1" dirty="0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flipH="1">
              <a:off x="1981200" y="3918440"/>
              <a:ext cx="1573824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5430720" y="3918440"/>
              <a:ext cx="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3859824" y="3918440"/>
              <a:ext cx="1169376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3942215" y="3918440"/>
              <a:ext cx="1136809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3174024" y="3918440"/>
              <a:ext cx="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5764824" y="3918440"/>
              <a:ext cx="121920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457096" y="4302368"/>
              <a:ext cx="12958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</a:rPr>
                <a:t>Node Crash!!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7" name="Explosion 1 66"/>
            <p:cNvSpPr/>
            <p:nvPr/>
          </p:nvSpPr>
          <p:spPr>
            <a:xfrm>
              <a:off x="5715001" y="4572000"/>
              <a:ext cx="893884" cy="580293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135207" y="4114800"/>
              <a:ext cx="1703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rgbClr val="00B050"/>
                  </a:solidFill>
                </a:rPr>
                <a:t>No Data Loss!!</a:t>
              </a:r>
              <a:endParaRPr lang="en-US" sz="2000" i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69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Data Center (</a:t>
            </a:r>
            <a:r>
              <a:rPr lang="en-US" dirty="0" err="1" smtClean="0"/>
              <a:t>Hadoop</a:t>
            </a:r>
            <a:r>
              <a:rPr lang="en-US" dirty="0" smtClean="0"/>
              <a:t> cluster)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6730" y="1746740"/>
            <a:ext cx="8591549" cy="5111260"/>
            <a:chOff x="457200" y="1556240"/>
            <a:chExt cx="8591549" cy="511126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588" y="3657600"/>
              <a:ext cx="2954161" cy="300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 rot="5400000">
              <a:off x="740245" y="5036438"/>
              <a:ext cx="354264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r>
                <a:rPr lang="en-US" sz="4000" dirty="0" smtClean="0"/>
                <a:t>…</a:t>
              </a:r>
              <a:endParaRPr lang="en-US" sz="400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127647" y="2013440"/>
              <a:ext cx="691753" cy="4267200"/>
              <a:chOff x="533400" y="1524000"/>
              <a:chExt cx="691753" cy="4267200"/>
            </a:xfrm>
          </p:grpSpPr>
          <p:pic>
            <p:nvPicPr>
              <p:cNvPr id="15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5240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2860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0480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8862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51816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 rot="5400000">
                <a:off x="740245" y="4546998"/>
                <a:ext cx="3542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r>
                  <a:rPr lang="en-US" sz="4000" dirty="0" smtClean="0"/>
                  <a:t>…</a:t>
                </a:r>
                <a:endParaRPr lang="en-US" sz="4000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227136" y="3662132"/>
              <a:ext cx="354264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r>
                <a:rPr lang="en-US" sz="4000" dirty="0" smtClean="0"/>
                <a:t>…</a:t>
              </a:r>
              <a:endParaRPr lang="en-US" sz="4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33400" y="2013440"/>
              <a:ext cx="1049567" cy="609600"/>
              <a:chOff x="533400" y="1524000"/>
              <a:chExt cx="1049567" cy="609600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5240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066800" y="1765756"/>
                <a:ext cx="5161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i="1" dirty="0" smtClean="0"/>
                  <a:t>Node 1</a:t>
                </a:r>
                <a:endParaRPr lang="en-US" sz="1400" i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33400" y="2775440"/>
              <a:ext cx="1049567" cy="609600"/>
              <a:chOff x="533400" y="2286000"/>
              <a:chExt cx="1049567" cy="609600"/>
            </a:xfrm>
          </p:grpSpPr>
          <p:pic>
            <p:nvPicPr>
              <p:cNvPr id="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2860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1066800" y="2527756"/>
                <a:ext cx="5161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i="1" dirty="0" smtClean="0"/>
                  <a:t>Node 2</a:t>
                </a:r>
                <a:endParaRPr lang="en-US" sz="1400" i="1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33400" y="3537440"/>
              <a:ext cx="1049567" cy="609600"/>
              <a:chOff x="533400" y="3048000"/>
              <a:chExt cx="1049567" cy="609600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0480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1066800" y="3289756"/>
                <a:ext cx="5161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i="1" dirty="0" smtClean="0"/>
                  <a:t>Node 3</a:t>
                </a:r>
                <a:endParaRPr lang="en-US" sz="1400" i="1" dirty="0"/>
              </a:p>
            </p:txBody>
          </p:sp>
        </p:grpSp>
        <p:grpSp>
          <p:nvGrpSpPr>
            <p:cNvPr id="2048" name="Group 2047"/>
            <p:cNvGrpSpPr/>
            <p:nvPr/>
          </p:nvGrpSpPr>
          <p:grpSpPr>
            <a:xfrm>
              <a:off x="533400" y="4375640"/>
              <a:ext cx="1049567" cy="609600"/>
              <a:chOff x="533400" y="3886200"/>
              <a:chExt cx="1049567" cy="609600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8862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066800" y="4127956"/>
                <a:ext cx="5161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i="1" dirty="0" smtClean="0"/>
                  <a:t>Node 4</a:t>
                </a:r>
                <a:endParaRPr lang="en-US" sz="1400" i="1" dirty="0"/>
              </a:p>
            </p:txBody>
          </p:sp>
        </p:grpSp>
        <p:grpSp>
          <p:nvGrpSpPr>
            <p:cNvPr id="2049" name="Group 2048"/>
            <p:cNvGrpSpPr/>
            <p:nvPr/>
          </p:nvGrpSpPr>
          <p:grpSpPr>
            <a:xfrm>
              <a:off x="533400" y="5671040"/>
              <a:ext cx="1051170" cy="609600"/>
              <a:chOff x="533400" y="5181600"/>
              <a:chExt cx="1051170" cy="609600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51816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066800" y="5423356"/>
                <a:ext cx="5177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i="1" dirty="0" smtClean="0"/>
                  <a:t>Node n</a:t>
                </a:r>
                <a:endParaRPr lang="en-US" sz="1400" i="1" dirty="0"/>
              </a:p>
            </p:txBody>
          </p:sp>
        </p:grpSp>
        <p:sp>
          <p:nvSpPr>
            <p:cNvPr id="2054" name="Rounded Rectangle 2053"/>
            <p:cNvSpPr/>
            <p:nvPr/>
          </p:nvSpPr>
          <p:spPr>
            <a:xfrm>
              <a:off x="457200" y="1905000"/>
              <a:ext cx="1225064" cy="4419600"/>
            </a:xfrm>
            <a:prstGeom prst="roundRect">
              <a:avLst>
                <a:gd name="adj" fmla="val 1218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TextBox 2054"/>
            <p:cNvSpPr txBox="1"/>
            <p:nvPr/>
          </p:nvSpPr>
          <p:spPr>
            <a:xfrm>
              <a:off x="457200" y="1556240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Rack 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975336" y="1905000"/>
              <a:ext cx="920264" cy="4419600"/>
            </a:xfrm>
            <a:prstGeom prst="roundRect">
              <a:avLst>
                <a:gd name="adj" fmla="val 1218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75337" y="1556240"/>
              <a:ext cx="844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Rack 2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170391" y="2013440"/>
              <a:ext cx="691753" cy="4267200"/>
              <a:chOff x="533400" y="1524000"/>
              <a:chExt cx="691753" cy="4267200"/>
            </a:xfrm>
          </p:grpSpPr>
          <p:pic>
            <p:nvPicPr>
              <p:cNvPr id="47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15240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2860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0480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0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8862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5181600"/>
                <a:ext cx="513030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 rot="5400000">
                <a:off x="740245" y="4546998"/>
                <a:ext cx="3542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r>
                  <a:rPr lang="en-US" sz="4000" dirty="0" smtClean="0"/>
                  <a:t>…</a:t>
                </a:r>
                <a:endParaRPr lang="en-US" sz="4000" dirty="0"/>
              </a:p>
            </p:txBody>
          </p:sp>
        </p:grpSp>
        <p:sp>
          <p:nvSpPr>
            <p:cNvPr id="53" name="Rounded Rectangle 52"/>
            <p:cNvSpPr/>
            <p:nvPr/>
          </p:nvSpPr>
          <p:spPr>
            <a:xfrm>
              <a:off x="3956536" y="1905000"/>
              <a:ext cx="920264" cy="4419600"/>
            </a:xfrm>
            <a:prstGeom prst="roundRect">
              <a:avLst>
                <a:gd name="adj" fmla="val 1218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18080" y="1556240"/>
              <a:ext cx="858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Rack m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0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Replica Placement – Rack Awareness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5105400" cy="32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Tradeoff between </a:t>
            </a:r>
            <a:r>
              <a:rPr lang="en-US" sz="1600" i="1" dirty="0" smtClean="0">
                <a:solidFill>
                  <a:srgbClr val="C00000"/>
                </a:solidFill>
              </a:rPr>
              <a:t>reliability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smtClean="0">
                <a:solidFill>
                  <a:srgbClr val="C00000"/>
                </a:solidFill>
              </a:rPr>
              <a:t>and </a:t>
            </a:r>
            <a:r>
              <a:rPr lang="en-US" sz="1600" i="1" dirty="0" smtClean="0">
                <a:solidFill>
                  <a:srgbClr val="C00000"/>
                </a:solidFill>
              </a:rPr>
              <a:t>read/write bandwidth</a:t>
            </a:r>
            <a:endParaRPr lang="en-US" sz="1600" dirty="0" smtClean="0">
              <a:solidFill>
                <a:srgbClr val="C00000"/>
              </a:solidFill>
            </a:endParaRPr>
          </a:p>
          <a:p>
            <a:r>
              <a:rPr lang="en-US" sz="1600" dirty="0" smtClean="0"/>
              <a:t>First copy</a:t>
            </a:r>
          </a:p>
          <a:p>
            <a:pPr lvl="1"/>
            <a:r>
              <a:rPr lang="en-US" sz="1400" dirty="0" smtClean="0"/>
              <a:t>On the client that generated the data</a:t>
            </a:r>
          </a:p>
          <a:p>
            <a:pPr lvl="1"/>
            <a:r>
              <a:rPr lang="en-US" sz="1400" dirty="0" smtClean="0"/>
              <a:t>If the client is outside cluster, then choose a node randomly</a:t>
            </a:r>
          </a:p>
          <a:p>
            <a:r>
              <a:rPr lang="en-US" sz="1600" dirty="0" smtClean="0"/>
              <a:t>Second copy</a:t>
            </a:r>
          </a:p>
          <a:p>
            <a:pPr lvl="1"/>
            <a:r>
              <a:rPr lang="en-US" sz="1400" dirty="0" smtClean="0"/>
              <a:t>On any node from a different rack</a:t>
            </a:r>
          </a:p>
          <a:p>
            <a:r>
              <a:rPr lang="en-US" sz="1600" dirty="0" smtClean="0"/>
              <a:t>Third copy</a:t>
            </a:r>
          </a:p>
          <a:p>
            <a:pPr lvl="1"/>
            <a:r>
              <a:rPr lang="en-US" sz="1400" dirty="0" smtClean="0"/>
              <a:t>On the same rack as that of second copy</a:t>
            </a:r>
          </a:p>
          <a:p>
            <a:pPr lvl="1"/>
            <a:r>
              <a:rPr lang="en-US" sz="1400" dirty="0" smtClean="0"/>
              <a:t>But on a different node than that of second copy</a:t>
            </a:r>
          </a:p>
          <a:p>
            <a:pPr lvl="1"/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86" y="1676400"/>
            <a:ext cx="3208514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23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NOT to use HDFS?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accesses over data (read/write)</a:t>
            </a:r>
          </a:p>
          <a:p>
            <a:pPr lvl="1"/>
            <a:r>
              <a:rPr lang="en-US" dirty="0" smtClean="0"/>
              <a:t>Suited more for long streaming sequential scans over data</a:t>
            </a:r>
          </a:p>
          <a:p>
            <a:r>
              <a:rPr lang="en-US" dirty="0" smtClean="0"/>
              <a:t>Data updates</a:t>
            </a:r>
          </a:p>
          <a:p>
            <a:pPr lvl="1"/>
            <a:r>
              <a:rPr lang="en-US" dirty="0" smtClean="0"/>
              <a:t>Limited support for appends</a:t>
            </a:r>
          </a:p>
          <a:p>
            <a:r>
              <a:rPr lang="en-US" dirty="0" smtClean="0"/>
              <a:t>Large number of small files</a:t>
            </a:r>
          </a:p>
          <a:p>
            <a:pPr lvl="1"/>
            <a:r>
              <a:rPr lang="en-US" dirty="0" smtClean="0"/>
              <a:t>Increases metadata overhead @ </a:t>
            </a:r>
            <a:r>
              <a:rPr lang="en-US" dirty="0" err="1" smtClean="0"/>
              <a:t>namenode</a:t>
            </a:r>
            <a:endParaRPr lang="en-US" dirty="0" smtClean="0"/>
          </a:p>
          <a:p>
            <a:r>
              <a:rPr lang="en-US" dirty="0" smtClean="0"/>
              <a:t>Loss of performance</a:t>
            </a:r>
          </a:p>
          <a:p>
            <a:pPr lvl="1"/>
            <a:r>
              <a:rPr lang="en-US" dirty="0" smtClean="0"/>
              <a:t>Since it is designed for streaming, data is not cached locally i.e., it is always read from HDFS</a:t>
            </a:r>
          </a:p>
          <a:p>
            <a:pPr lvl="1"/>
            <a:r>
              <a:rPr lang="en-US" dirty="0" smtClean="0"/>
              <a:t>Performance degrades proportionally w/ node failures</a:t>
            </a:r>
          </a:p>
          <a:p>
            <a:r>
              <a:rPr lang="en-US" dirty="0" smtClean="0"/>
              <a:t>No transaction support</a:t>
            </a:r>
          </a:p>
          <a:p>
            <a:r>
              <a:rPr lang="en-US" dirty="0" smtClean="0"/>
              <a:t>Restricted consistency models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Spark fit into the </a:t>
            </a:r>
            <a:r>
              <a:rPr lang="en-US" dirty="0" err="1" smtClean="0"/>
              <a:t>Hadoop</a:t>
            </a:r>
            <a:r>
              <a:rPr lang="en-US" dirty="0" smtClean="0"/>
              <a:t> Stack?</a:t>
            </a:r>
          </a:p>
          <a:p>
            <a:endParaRPr lang="en-US" dirty="0"/>
          </a:p>
          <a:p>
            <a:r>
              <a:rPr lang="en-US" dirty="0" smtClean="0"/>
              <a:t>Does Spark come with its own distributed file system?</a:t>
            </a:r>
          </a:p>
          <a:p>
            <a:endParaRPr lang="en-US" dirty="0"/>
          </a:p>
          <a:p>
            <a:r>
              <a:rPr lang="en-US" dirty="0" smtClean="0"/>
              <a:t>How might one access Spark in a cloud computing context?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 descr="exerci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57200"/>
            <a:ext cx="1135086" cy="1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4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Hadoop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www.tutorialspoint.com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/</a:t>
            </a:r>
            <a:r>
              <a:rPr lang="en-US" dirty="0" err="1"/>
              <a:t>hadoop_introduction.htm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Hadoop</a:t>
            </a:r>
            <a:r>
              <a:rPr lang="en-US" dirty="0" smtClean="0"/>
              <a:t>: The Definitive Guide” by Tom White, </a:t>
            </a:r>
            <a:r>
              <a:rPr lang="en-US" dirty="0" smtClean="0"/>
              <a:t>O’Reilly</a:t>
            </a:r>
          </a:p>
          <a:p>
            <a:pPr marL="274320" lvl="1" indent="0">
              <a:buNone/>
            </a:pPr>
            <a:r>
              <a:rPr lang="en-US" dirty="0">
                <a:hlinkClick r:id="rId2"/>
              </a:rPr>
              <a:t>https://www.iteblog.com/downloads/OReilly.Hadoop.The.Definitive.Guide.4th.Edition.2015.3.</a:t>
            </a:r>
            <a:r>
              <a:rPr lang="en-US" dirty="0" smtClean="0">
                <a:hlinkClick r:id="rId2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To set up </a:t>
            </a:r>
            <a:r>
              <a:rPr lang="en-US" dirty="0" err="1" smtClean="0"/>
              <a:t>ssh</a:t>
            </a:r>
            <a:r>
              <a:rPr lang="en-US" dirty="0" smtClean="0"/>
              <a:t> putty on windows, </a:t>
            </a:r>
            <a:r>
              <a:rPr lang="en-US" dirty="0"/>
              <a:t>follow the instructions on </a:t>
            </a:r>
          </a:p>
          <a:p>
            <a:pPr marL="274320" lvl="1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://docs.aws.amazon.com/AWSEC2/latest/UserGuide/</a:t>
            </a:r>
            <a:r>
              <a:rPr lang="en-US" dirty="0" smtClean="0">
                <a:hlinkClick r:id="rId3"/>
              </a:rPr>
              <a:t>putty.html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get an </a:t>
            </a:r>
            <a:r>
              <a:rPr lang="en-US" dirty="0" err="1" smtClean="0"/>
              <a:t>aws</a:t>
            </a:r>
            <a:r>
              <a:rPr lang="en-US" dirty="0" smtClean="0"/>
              <a:t> terminal with </a:t>
            </a:r>
            <a:r>
              <a:rPr lang="en-US" dirty="0" err="1" smtClean="0"/>
              <a:t>hadoop</a:t>
            </a:r>
            <a:r>
              <a:rPr lang="en-US" dirty="0" smtClean="0"/>
              <a:t>, follow instructions</a:t>
            </a:r>
          </a:p>
          <a:p>
            <a:pPr marL="274320" lvl="1" indent="0">
              <a:buNone/>
            </a:pPr>
            <a:r>
              <a:rPr lang="en-US" dirty="0"/>
              <a:t>http://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ElasticMapReduce</a:t>
            </a:r>
            <a:r>
              <a:rPr lang="en-US" dirty="0"/>
              <a:t>/latest/</a:t>
            </a:r>
            <a:r>
              <a:rPr lang="en-US" dirty="0" err="1"/>
              <a:t>DeveloperGuide</a:t>
            </a:r>
            <a:r>
              <a:rPr lang="en-US" dirty="0"/>
              <a:t>/</a:t>
            </a:r>
            <a:r>
              <a:rPr lang="en-US" dirty="0" err="1"/>
              <a:t>emr</a:t>
            </a:r>
            <a:r>
              <a:rPr lang="en-US" dirty="0"/>
              <a:t>-connect-master-node-</a:t>
            </a:r>
            <a:r>
              <a:rPr lang="en-US" dirty="0" err="1"/>
              <a:t>ssh.html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0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6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– </a:t>
            </a:r>
            <a:r>
              <a:rPr lang="en-US" sz="2800" dirty="0" smtClean="0"/>
              <a:t>Anatomy of File Read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633874"/>
            <a:ext cx="6019800" cy="359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5486400"/>
            <a:ext cx="6329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/>
              <a:t>Wraper</a:t>
            </a:r>
            <a:r>
              <a:rPr lang="en-US" sz="1600" i="1" dirty="0" smtClean="0"/>
              <a:t> on </a:t>
            </a:r>
            <a:r>
              <a:rPr lang="en-US" sz="1600" i="1" dirty="0" err="1" smtClean="0"/>
              <a:t>DFSInputStream</a:t>
            </a:r>
            <a:r>
              <a:rPr lang="en-US" sz="1600" i="1" dirty="0" smtClean="0"/>
              <a:t>, which manages </a:t>
            </a:r>
            <a:r>
              <a:rPr lang="en-US" sz="1600" i="1" dirty="0" err="1" smtClean="0"/>
              <a:t>datanode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namenode</a:t>
            </a:r>
            <a:r>
              <a:rPr lang="en-US" sz="1600" i="1" dirty="0" smtClean="0"/>
              <a:t> I/O</a:t>
            </a:r>
            <a:endParaRPr lang="en-US" sz="1600" i="1" dirty="0"/>
          </a:p>
        </p:txBody>
      </p:sp>
      <p:cxnSp>
        <p:nvCxnSpPr>
          <p:cNvPr id="7" name="Straight Arrow Connector 6"/>
          <p:cNvCxnSpPr>
            <a:endCxn id="6" idx="0"/>
          </p:cNvCxnSpPr>
          <p:nvPr/>
        </p:nvCxnSpPr>
        <p:spPr>
          <a:xfrm flipH="1">
            <a:off x="3469320" y="2895600"/>
            <a:ext cx="188281" cy="2590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66126" y="3200400"/>
            <a:ext cx="1901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Transparent to client</a:t>
            </a:r>
            <a:endParaRPr lang="en-US" sz="1600" i="1" dirty="0"/>
          </a:p>
        </p:txBody>
      </p:sp>
      <p:sp>
        <p:nvSpPr>
          <p:cNvPr id="9" name="Right Brace 8"/>
          <p:cNvSpPr/>
          <p:nvPr/>
        </p:nvSpPr>
        <p:spPr>
          <a:xfrm>
            <a:off x="6934200" y="2895600"/>
            <a:ext cx="2286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47800" y="6062246"/>
            <a:ext cx="5525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B050"/>
                </a:solidFill>
              </a:rPr>
              <a:t>Client contacts data nodes directly, thereby providing scalability!</a:t>
            </a:r>
            <a:endParaRPr lang="en-US" sz="16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154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Practice using </a:t>
            </a:r>
            <a:r>
              <a:rPr lang="en-US" dirty="0" err="1" smtClean="0"/>
              <a:t>Scala</a:t>
            </a:r>
            <a:r>
              <a:rPr lang="en-US" dirty="0" smtClean="0"/>
              <a:t> &amp; Spark</a:t>
            </a:r>
          </a:p>
          <a:p>
            <a:r>
              <a:rPr lang="en-US" dirty="0" smtClean="0"/>
              <a:t>Formulating business problem so that you can leverage </a:t>
            </a:r>
            <a:r>
              <a:rPr lang="en-US" dirty="0" err="1" smtClean="0"/>
              <a:t>Scala</a:t>
            </a:r>
            <a:r>
              <a:rPr lang="en-US" dirty="0" smtClean="0"/>
              <a:t> &amp; Spark</a:t>
            </a:r>
          </a:p>
          <a:p>
            <a:r>
              <a:rPr lang="en-US" dirty="0" smtClean="0"/>
              <a:t>Learn how to use </a:t>
            </a:r>
            <a:r>
              <a:rPr lang="en-US" dirty="0" err="1" smtClean="0"/>
              <a:t>Databricks</a:t>
            </a:r>
            <a:r>
              <a:rPr lang="en-US" dirty="0" smtClean="0"/>
              <a:t> and Amazon Web Services (AWS)</a:t>
            </a:r>
          </a:p>
          <a:p>
            <a:r>
              <a:rPr lang="en-US" dirty="0" smtClean="0"/>
              <a:t>Networking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Experiences </a:t>
            </a:r>
            <a:r>
              <a:rPr lang="en-US" dirty="0"/>
              <a:t>from past </a:t>
            </a:r>
            <a:r>
              <a:rPr lang="en-US" dirty="0" smtClean="0"/>
              <a:t>students</a:t>
            </a:r>
            <a:endParaRPr lang="en-US" dirty="0"/>
          </a:p>
          <a:p>
            <a:pPr lvl="1"/>
            <a:r>
              <a:rPr lang="en-US" sz="1800" dirty="0"/>
              <a:t>Past students have upgraded their current jobs </a:t>
            </a:r>
          </a:p>
          <a:p>
            <a:pPr lvl="1"/>
            <a:r>
              <a:rPr lang="en-US" sz="1800" dirty="0"/>
              <a:t>Transitioned into other career areas successfully</a:t>
            </a:r>
          </a:p>
          <a:p>
            <a:pPr lvl="1"/>
            <a:r>
              <a:rPr lang="en-US" sz="1800" dirty="0"/>
              <a:t>Seen an increase in salary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</a:t>
            </a:r>
            <a:r>
              <a:rPr lang="en-US" sz="2800" dirty="0"/>
              <a:t>Anatomy of File </a:t>
            </a:r>
            <a:r>
              <a:rPr lang="en-US" sz="2800" dirty="0" smtClean="0"/>
              <a:t>Write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226" y="1516673"/>
            <a:ext cx="6415548" cy="3824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66126" y="3352800"/>
            <a:ext cx="1901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Transparent to client</a:t>
            </a:r>
            <a:endParaRPr lang="en-US" sz="1600" i="1" dirty="0"/>
          </a:p>
        </p:txBody>
      </p:sp>
      <p:sp>
        <p:nvSpPr>
          <p:cNvPr id="9" name="Right Brace 8"/>
          <p:cNvSpPr/>
          <p:nvPr/>
        </p:nvSpPr>
        <p:spPr>
          <a:xfrm>
            <a:off x="6934200" y="3048000"/>
            <a:ext cx="2286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77495" y="5638800"/>
            <a:ext cx="1106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Replication</a:t>
            </a:r>
            <a:endParaRPr lang="en-US" sz="1600" i="1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4704280" y="5029200"/>
            <a:ext cx="2286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1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Configuration properties in </a:t>
            </a:r>
            <a:r>
              <a:rPr lang="en-US" sz="2000" i="1" dirty="0" err="1" smtClean="0"/>
              <a:t>conf</a:t>
            </a:r>
            <a:r>
              <a:rPr lang="en-US" sz="2000" i="1" dirty="0" smtClean="0"/>
              <a:t>/hadoop-site.xml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URI for </a:t>
            </a:r>
            <a:r>
              <a:rPr lang="en-US" sz="2000" dirty="0" err="1" smtClean="0"/>
              <a:t>namenode</a:t>
            </a:r>
            <a:r>
              <a:rPr lang="en-US" sz="2000" dirty="0" smtClean="0"/>
              <a:t>, used by all data nodes in all their interactions w/ </a:t>
            </a:r>
            <a:r>
              <a:rPr lang="en-US" sz="2000" dirty="0" err="1" smtClean="0"/>
              <a:t>namenode</a:t>
            </a:r>
            <a:endParaRPr lang="en-US" sz="2000" dirty="0" smtClean="0"/>
          </a:p>
          <a:p>
            <a:pPr lvl="1"/>
            <a:r>
              <a:rPr lang="en-US" sz="2000" dirty="0" smtClean="0"/>
              <a:t>Data directory</a:t>
            </a:r>
          </a:p>
          <a:p>
            <a:pPr lvl="1"/>
            <a:r>
              <a:rPr lang="en-US" sz="2000" dirty="0" smtClean="0"/>
              <a:t>Metadata directory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Data and name node directories</a:t>
            </a:r>
          </a:p>
          <a:p>
            <a:r>
              <a:rPr lang="en-US" sz="2400" dirty="0" smtClean="0"/>
              <a:t>Start and stop scripts</a:t>
            </a:r>
          </a:p>
          <a:p>
            <a:pPr lvl="1"/>
            <a:r>
              <a:rPr lang="en-US" sz="2000" dirty="0" smtClean="0"/>
              <a:t>bin/start-hdfs.sh, bin/stop-hdfs.sh</a:t>
            </a:r>
            <a:endParaRPr lang="en-US" sz="2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5400" y="2133600"/>
            <a:ext cx="3837910" cy="29700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&lt;configuration&gt;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&lt;property&gt;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  &lt;name&gt;fs.default.name&lt;/name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  &lt;value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dfs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your.server.name.com:9000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&lt;/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value&gt;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&lt;/property&gt;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&lt;property&gt;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  &lt;name&gt;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dfs.data.dir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&lt;/name&gt;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&lt;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&gt;/home/username/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hdfs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/data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&lt;/value&gt;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&lt;/property&gt;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&lt;property&gt;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  &lt;name&gt;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dfs.name.dir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&lt;/name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  &lt;value&gt;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/home/username/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hdfs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/name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&lt;/value&gt;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  &lt;/property&gt;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&lt;/configuration&gt;</a:t>
            </a:r>
          </a:p>
          <a:p>
            <a:endParaRPr lang="en-US" sz="11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1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HDFS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hdfs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dfs</a:t>
            </a:r>
            <a:r>
              <a:rPr lang="en-US" sz="1600" dirty="0" smtClean="0">
                <a:latin typeface="Courier New"/>
                <a:cs typeface="Courier New"/>
              </a:rPr>
              <a:t> –cat &lt;URI&gt;   </a:t>
            </a: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h</a:t>
            </a:r>
            <a:r>
              <a:rPr lang="en-US" sz="1600" dirty="0" err="1" smtClean="0">
                <a:latin typeface="Courier New"/>
                <a:cs typeface="Courier New"/>
              </a:rPr>
              <a:t>dfs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dfs</a:t>
            </a:r>
            <a:r>
              <a:rPr lang="en-US" sz="1600" dirty="0" smtClean="0">
                <a:latin typeface="Courier New"/>
                <a:cs typeface="Courier New"/>
              </a:rPr>
              <a:t> –</a:t>
            </a:r>
            <a:r>
              <a:rPr lang="en-US" sz="1600" dirty="0" err="1" smtClean="0">
                <a:latin typeface="Courier New"/>
                <a:cs typeface="Courier New"/>
              </a:rPr>
              <a:t>chmod</a:t>
            </a:r>
            <a:r>
              <a:rPr lang="en-US" sz="1600" dirty="0" smtClean="0">
                <a:latin typeface="Courier New"/>
                <a:cs typeface="Courier New"/>
              </a:rPr>
              <a:t> [-R] &lt;MODE&gt; 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hdfs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dfs</a:t>
            </a:r>
            <a:r>
              <a:rPr lang="en-US" sz="1600" dirty="0" smtClean="0">
                <a:latin typeface="Courier New"/>
                <a:cs typeface="Courier New"/>
              </a:rPr>
              <a:t> –</a:t>
            </a:r>
            <a:r>
              <a:rPr lang="en-US" sz="1600" dirty="0" err="1" smtClean="0">
                <a:latin typeface="Courier New"/>
                <a:cs typeface="Courier New"/>
              </a:rPr>
              <a:t>cp</a:t>
            </a:r>
            <a:r>
              <a:rPr lang="en-US" sz="1600" dirty="0" smtClean="0">
                <a:latin typeface="Courier New"/>
                <a:cs typeface="Courier New"/>
              </a:rPr>
              <a:t> URI &lt;</a:t>
            </a:r>
            <a:r>
              <a:rPr lang="en-US" sz="1600" dirty="0" err="1" smtClean="0">
                <a:latin typeface="Courier New"/>
                <a:cs typeface="Courier New"/>
              </a:rPr>
              <a:t>dest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hdfs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dfs</a:t>
            </a:r>
            <a:r>
              <a:rPr lang="en-US" sz="1600" dirty="0" smtClean="0">
                <a:latin typeface="Courier New"/>
                <a:cs typeface="Courier New"/>
              </a:rPr>
              <a:t> –get &lt;</a:t>
            </a:r>
            <a:r>
              <a:rPr lang="en-US" sz="1600" dirty="0" err="1" smtClean="0">
                <a:latin typeface="Courier New"/>
                <a:cs typeface="Courier New"/>
              </a:rPr>
              <a:t>src</a:t>
            </a:r>
            <a:r>
              <a:rPr lang="en-US" sz="1600" dirty="0" smtClean="0">
                <a:latin typeface="Courier New"/>
                <a:cs typeface="Courier New"/>
              </a:rPr>
              <a:t>&gt; &lt;local&gt;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hdfs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dfs</a:t>
            </a:r>
            <a:r>
              <a:rPr lang="en-US" sz="1600" dirty="0" smtClean="0">
                <a:latin typeface="Courier New"/>
                <a:cs typeface="Courier New"/>
              </a:rPr>
              <a:t> –</a:t>
            </a:r>
            <a:r>
              <a:rPr lang="en-US" sz="1600" dirty="0" err="1" smtClean="0">
                <a:latin typeface="Courier New"/>
                <a:cs typeface="Courier New"/>
              </a:rPr>
              <a:t>ls</a:t>
            </a:r>
            <a:r>
              <a:rPr lang="en-US" sz="1600" dirty="0" smtClean="0">
                <a:latin typeface="Courier New"/>
                <a:cs typeface="Courier New"/>
              </a:rPr>
              <a:t> &lt;</a:t>
            </a:r>
            <a:r>
              <a:rPr lang="en-US" sz="1600" dirty="0" err="1" smtClean="0">
                <a:latin typeface="Courier New"/>
                <a:cs typeface="Courier New"/>
              </a:rPr>
              <a:t>args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hdfs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dfs</a:t>
            </a:r>
            <a:r>
              <a:rPr lang="en-US" sz="1600" dirty="0" smtClean="0">
                <a:latin typeface="Courier New"/>
                <a:cs typeface="Courier New"/>
              </a:rPr>
              <a:t> –mv URI &lt;</a:t>
            </a:r>
            <a:r>
              <a:rPr lang="en-US" sz="1600" dirty="0" err="1" smtClean="0">
                <a:latin typeface="Courier New"/>
                <a:cs typeface="Courier New"/>
              </a:rPr>
              <a:t>dest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hdfs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dfs</a:t>
            </a:r>
            <a:r>
              <a:rPr lang="en-US" sz="1600" dirty="0" smtClean="0">
                <a:latin typeface="Courier New"/>
                <a:cs typeface="Courier New"/>
              </a:rPr>
              <a:t> –put &lt;local&gt; &lt;</a:t>
            </a:r>
            <a:r>
              <a:rPr lang="en-US" sz="1600" dirty="0" err="1" smtClean="0">
                <a:latin typeface="Courier New"/>
                <a:cs typeface="Courier New"/>
              </a:rPr>
              <a:t>dest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600" dirty="0" err="1" smtClean="0">
                <a:latin typeface="Courier New"/>
                <a:cs typeface="Courier New"/>
              </a:rPr>
              <a:t>hdfs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dfs</a:t>
            </a:r>
            <a:r>
              <a:rPr lang="en-US" sz="1600" dirty="0" smtClean="0">
                <a:latin typeface="Courier New"/>
                <a:cs typeface="Courier New"/>
              </a:rPr>
              <a:t> –tail URI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Copy source path to </a:t>
            </a:r>
            <a:r>
              <a:rPr lang="en-US" sz="1600" dirty="0" err="1" smtClean="0"/>
              <a:t>stdout</a:t>
            </a:r>
            <a:endParaRPr lang="en-US" sz="1600" dirty="0" smtClean="0"/>
          </a:p>
          <a:p>
            <a:r>
              <a:rPr lang="en-US" sz="1600" dirty="0" smtClean="0"/>
              <a:t>Change permissions of files</a:t>
            </a:r>
          </a:p>
          <a:p>
            <a:r>
              <a:rPr lang="en-US" sz="1600" dirty="0" smtClean="0"/>
              <a:t>Copy files within HDFS</a:t>
            </a:r>
          </a:p>
          <a:p>
            <a:r>
              <a:rPr lang="en-US" sz="1600" dirty="0" smtClean="0"/>
              <a:t>Copy files from HDFS to local</a:t>
            </a:r>
          </a:p>
          <a:p>
            <a:r>
              <a:rPr lang="en-US" sz="1600" dirty="0" smtClean="0"/>
              <a:t>File listing</a:t>
            </a:r>
          </a:p>
          <a:p>
            <a:r>
              <a:rPr lang="en-US" sz="1600" dirty="0" smtClean="0"/>
              <a:t>Move files within HDFS</a:t>
            </a:r>
          </a:p>
          <a:p>
            <a:r>
              <a:rPr lang="en-US" sz="1600" dirty="0" smtClean="0"/>
              <a:t>Copy files from local to HDFS</a:t>
            </a:r>
          </a:p>
          <a:p>
            <a:r>
              <a:rPr lang="en-US" sz="1600" dirty="0" smtClean="0"/>
              <a:t>Display last KB of file to </a:t>
            </a:r>
            <a:r>
              <a:rPr lang="en-US" sz="1600" dirty="0" err="1" smtClean="0"/>
              <a:t>stdout</a:t>
            </a: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Rough Course 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389063"/>
            <a:ext cx="8499475" cy="470693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solidFill>
                  <a:srgbClr val="0070C0"/>
                </a:solidFill>
              </a:rPr>
              <a:t>Week-1:</a:t>
            </a:r>
            <a:r>
              <a:rPr lang="en-US" sz="2200" dirty="0" smtClean="0"/>
              <a:t> Introduction to big data, cloud technologies and Scala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solidFill>
                  <a:srgbClr val="0070C0"/>
                </a:solidFill>
              </a:rPr>
              <a:t>Week-2:</a:t>
            </a:r>
            <a:r>
              <a:rPr lang="en-US" sz="2200" dirty="0" smtClean="0"/>
              <a:t> OOP and functional programming with Scala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solidFill>
                  <a:srgbClr val="0070C0"/>
                </a:solidFill>
              </a:rPr>
              <a:t>Week-3:</a:t>
            </a:r>
            <a:r>
              <a:rPr lang="en-US" sz="2200" dirty="0" smtClean="0"/>
              <a:t> Spark architecture (core), Cloud Computing Concepts with Amazon Web Services and </a:t>
            </a:r>
            <a:r>
              <a:rPr lang="en-US" sz="2200" dirty="0" err="1" smtClean="0"/>
              <a:t>Databricks</a:t>
            </a:r>
            <a:endParaRPr lang="en-U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solidFill>
                  <a:srgbClr val="0070C0"/>
                </a:solidFill>
              </a:rPr>
              <a:t>Week-4:</a:t>
            </a:r>
            <a:r>
              <a:rPr lang="en-US" sz="2200" dirty="0" smtClean="0"/>
              <a:t> Deep-dive and performance tuning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solidFill>
                  <a:srgbClr val="0070C0"/>
                </a:solidFill>
              </a:rPr>
              <a:t>Week-5:</a:t>
            </a:r>
            <a:r>
              <a:rPr lang="en-US" sz="2200" dirty="0" smtClean="0"/>
              <a:t> Data analytics with Spark (SQL and Streaming)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solidFill>
                  <a:srgbClr val="0070C0"/>
                </a:solidFill>
              </a:rPr>
              <a:t>Week-6:</a:t>
            </a:r>
            <a:r>
              <a:rPr lang="en-US" sz="2200" dirty="0" smtClean="0"/>
              <a:t> Machine Learning with Spark (linear, logistic regression, recommender systems, text processing)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FC8C20-9952-4012-B389-25B01F75A61B}" type="slidenum">
              <a:rPr lang="en-US" smtClean="0"/>
              <a:pPr>
                <a:defRPr/>
              </a:pPr>
              <a:t>6</a:t>
            </a:fld>
            <a:endParaRPr lang="en-US" b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88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 to Big Data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Hadoop and Spark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2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Forces in Digital Era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71" y="1479405"/>
            <a:ext cx="4459432" cy="425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84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@DorothyKucar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5975"/>
            <a:ext cx="7112364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71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9877</TotalTime>
  <Words>3086</Words>
  <Application>Microsoft Macintosh PowerPoint</Application>
  <PresentationFormat>On-screen Show (4:3)</PresentationFormat>
  <Paragraphs>575</Paragraphs>
  <Slides>52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Clarity</vt:lpstr>
      <vt:lpstr>BIG DATA PROCESSING WITH APACHE SPARK</vt:lpstr>
      <vt:lpstr>The Course</vt:lpstr>
      <vt:lpstr>Who is this course for?</vt:lpstr>
      <vt:lpstr>What you need to know</vt:lpstr>
      <vt:lpstr>Goals of this course</vt:lpstr>
      <vt:lpstr>Rough Course Outline</vt:lpstr>
      <vt:lpstr>Introduction to Big Data</vt:lpstr>
      <vt:lpstr>Forces in Digital Era</vt:lpstr>
      <vt:lpstr>Big Data</vt:lpstr>
      <vt:lpstr>Volume</vt:lpstr>
      <vt:lpstr>Velocity</vt:lpstr>
      <vt:lpstr>Variety</vt:lpstr>
      <vt:lpstr>Veracity</vt:lpstr>
      <vt:lpstr>Big Data Ecosystem</vt:lpstr>
      <vt:lpstr>Hardware improvements through the years...</vt:lpstr>
      <vt:lpstr>How long it will take to read 1TB of data?</vt:lpstr>
      <vt:lpstr>Writing Distributed Code</vt:lpstr>
      <vt:lpstr>Other Limitations of Traditional Distributed Data Architectures</vt:lpstr>
      <vt:lpstr>Distributed File Systems</vt:lpstr>
      <vt:lpstr>Data Architectures with Hadoop </vt:lpstr>
      <vt:lpstr>What is Apache Hadoop?</vt:lpstr>
      <vt:lpstr>What is Apache Hadoop?</vt:lpstr>
      <vt:lpstr>Design Goals of Hadoop</vt:lpstr>
      <vt:lpstr>Hadoop Ecosystem</vt:lpstr>
      <vt:lpstr>Where does Spark fit in this?</vt:lpstr>
      <vt:lpstr>Hadoop vs. RDBMS</vt:lpstr>
      <vt:lpstr>Hadoop is not for all workloads!</vt:lpstr>
      <vt:lpstr>Data Processing in Hadoop</vt:lpstr>
      <vt:lpstr>Hard Disk Drive</vt:lpstr>
      <vt:lpstr>Hard disk seek time</vt:lpstr>
      <vt:lpstr>Exercise</vt:lpstr>
      <vt:lpstr>Data Processing in Spark</vt:lpstr>
      <vt:lpstr>Data Processing in Spark</vt:lpstr>
      <vt:lpstr>Spark Stack</vt:lpstr>
      <vt:lpstr>Hadoop Distributed File System (HDFS)</vt:lpstr>
      <vt:lpstr>HDFS Basics</vt:lpstr>
      <vt:lpstr>Blocking</vt:lpstr>
      <vt:lpstr>Blocking</vt:lpstr>
      <vt:lpstr>Why Large Block Size?</vt:lpstr>
      <vt:lpstr>Master-Slave Architecture</vt:lpstr>
      <vt:lpstr>Namenode</vt:lpstr>
      <vt:lpstr>Block Distribution &amp; Replication</vt:lpstr>
      <vt:lpstr>Typical Data Center (Hadoop cluster)</vt:lpstr>
      <vt:lpstr>Replica Placement – Rack Awareness</vt:lpstr>
      <vt:lpstr>When NOT to use HDFS?</vt:lpstr>
      <vt:lpstr>Exercise </vt:lpstr>
      <vt:lpstr>References</vt:lpstr>
      <vt:lpstr>Extra</vt:lpstr>
      <vt:lpstr>Architecture – Anatomy of File Read</vt:lpstr>
      <vt:lpstr>Architecture – Anatomy of File Write</vt:lpstr>
      <vt:lpstr>HDFS Setup</vt:lpstr>
      <vt:lpstr>Summary of HDFS commands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</dc:creator>
  <cp:lastModifiedBy>Dorothy</cp:lastModifiedBy>
  <cp:revision>342</cp:revision>
  <dcterms:created xsi:type="dcterms:W3CDTF">2006-08-16T00:00:00Z</dcterms:created>
  <dcterms:modified xsi:type="dcterms:W3CDTF">2016-11-07T22:27:13Z</dcterms:modified>
</cp:coreProperties>
</file>